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sldIdLst>
    <p:sldId id="256" r:id="rId2"/>
    <p:sldId id="277" r:id="rId3"/>
    <p:sldId id="338" r:id="rId4"/>
    <p:sldId id="279" r:id="rId5"/>
    <p:sldId id="400" r:id="rId6"/>
    <p:sldId id="364" r:id="rId7"/>
    <p:sldId id="373" r:id="rId8"/>
    <p:sldId id="365" r:id="rId9"/>
    <p:sldId id="366" r:id="rId10"/>
    <p:sldId id="351" r:id="rId11"/>
    <p:sldId id="352" r:id="rId12"/>
    <p:sldId id="353" r:id="rId13"/>
    <p:sldId id="378" r:id="rId14"/>
    <p:sldId id="402" r:id="rId15"/>
    <p:sldId id="379" r:id="rId16"/>
    <p:sldId id="403" r:id="rId17"/>
    <p:sldId id="404" r:id="rId18"/>
    <p:sldId id="405" r:id="rId19"/>
    <p:sldId id="382" r:id="rId20"/>
    <p:sldId id="388" r:id="rId21"/>
    <p:sldId id="389" r:id="rId22"/>
    <p:sldId id="358" r:id="rId23"/>
    <p:sldId id="393" r:id="rId24"/>
    <p:sldId id="410" r:id="rId25"/>
    <p:sldId id="411" r:id="rId26"/>
    <p:sldId id="360" r:id="rId27"/>
    <p:sldId id="361" r:id="rId28"/>
    <p:sldId id="375" r:id="rId29"/>
    <p:sldId id="374" r:id="rId30"/>
    <p:sldId id="376" r:id="rId31"/>
    <p:sldId id="386" r:id="rId32"/>
    <p:sldId id="377" r:id="rId33"/>
    <p:sldId id="385" r:id="rId34"/>
    <p:sldId id="401" r:id="rId35"/>
    <p:sldId id="390" r:id="rId36"/>
    <p:sldId id="356" r:id="rId37"/>
    <p:sldId id="391" r:id="rId38"/>
    <p:sldId id="291" r:id="rId39"/>
    <p:sldId id="292" r:id="rId40"/>
    <p:sldId id="293" r:id="rId41"/>
    <p:sldId id="413" r:id="rId42"/>
    <p:sldId id="414" r:id="rId43"/>
    <p:sldId id="418" r:id="rId44"/>
    <p:sldId id="419" r:id="rId45"/>
    <p:sldId id="420" r:id="rId46"/>
    <p:sldId id="421" r:id="rId47"/>
    <p:sldId id="415" r:id="rId48"/>
    <p:sldId id="416" r:id="rId49"/>
    <p:sldId id="417" r:id="rId50"/>
    <p:sldId id="392" r:id="rId51"/>
    <p:sldId id="395" r:id="rId52"/>
    <p:sldId id="396" r:id="rId53"/>
    <p:sldId id="397" r:id="rId54"/>
    <p:sldId id="398" r:id="rId55"/>
    <p:sldId id="296" r:id="rId56"/>
    <p:sldId id="412" r:id="rId57"/>
    <p:sldId id="272" r:id="rId58"/>
    <p:sldId id="273" r:id="rId59"/>
    <p:sldId id="274" r:id="rId60"/>
    <p:sldId id="407" r:id="rId61"/>
    <p:sldId id="275" r:id="rId62"/>
    <p:sldId id="339" r:id="rId63"/>
    <p:sldId id="276" r:id="rId64"/>
    <p:sldId id="399" r:id="rId65"/>
    <p:sldId id="308" r:id="rId66"/>
    <p:sldId id="408" r:id="rId67"/>
    <p:sldId id="299" r:id="rId68"/>
    <p:sldId id="298" r:id="rId69"/>
    <p:sldId id="409" r:id="rId70"/>
    <p:sldId id="32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2C1BBF-EA27-456D-AF8E-A8516FB364A5}">
          <p14:sldIdLst>
            <p14:sldId id="256"/>
          </p14:sldIdLst>
        </p14:section>
        <p14:section name="Introduction" id="{28DA517C-A427-4EF9-AA71-98AD01B8DAF0}">
          <p14:sldIdLst>
            <p14:sldId id="277"/>
            <p14:sldId id="338"/>
            <p14:sldId id="279"/>
            <p14:sldId id="400"/>
            <p14:sldId id="364"/>
            <p14:sldId id="373"/>
            <p14:sldId id="365"/>
            <p14:sldId id="366"/>
            <p14:sldId id="351"/>
            <p14:sldId id="352"/>
            <p14:sldId id="353"/>
            <p14:sldId id="378"/>
            <p14:sldId id="402"/>
            <p14:sldId id="379"/>
            <p14:sldId id="403"/>
            <p14:sldId id="404"/>
            <p14:sldId id="405"/>
            <p14:sldId id="382"/>
            <p14:sldId id="388"/>
            <p14:sldId id="389"/>
            <p14:sldId id="358"/>
            <p14:sldId id="393"/>
            <p14:sldId id="410"/>
            <p14:sldId id="411"/>
            <p14:sldId id="360"/>
            <p14:sldId id="361"/>
            <p14:sldId id="375"/>
            <p14:sldId id="374"/>
            <p14:sldId id="376"/>
            <p14:sldId id="386"/>
            <p14:sldId id="377"/>
            <p14:sldId id="385"/>
            <p14:sldId id="401"/>
            <p14:sldId id="390"/>
            <p14:sldId id="356"/>
            <p14:sldId id="391"/>
            <p14:sldId id="291"/>
            <p14:sldId id="292"/>
            <p14:sldId id="293"/>
            <p14:sldId id="413"/>
            <p14:sldId id="414"/>
            <p14:sldId id="418"/>
            <p14:sldId id="419"/>
            <p14:sldId id="420"/>
            <p14:sldId id="421"/>
            <p14:sldId id="415"/>
            <p14:sldId id="416"/>
            <p14:sldId id="417"/>
            <p14:sldId id="392"/>
            <p14:sldId id="395"/>
            <p14:sldId id="396"/>
            <p14:sldId id="397"/>
            <p14:sldId id="398"/>
            <p14:sldId id="296"/>
            <p14:sldId id="412"/>
            <p14:sldId id="272"/>
            <p14:sldId id="273"/>
            <p14:sldId id="274"/>
            <p14:sldId id="407"/>
            <p14:sldId id="275"/>
            <p14:sldId id="339"/>
            <p14:sldId id="276"/>
            <p14:sldId id="399"/>
            <p14:sldId id="308"/>
            <p14:sldId id="408"/>
            <p14:sldId id="299"/>
            <p14:sldId id="298"/>
            <p14:sldId id="409"/>
            <p14:sldId id="3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Cooper" initials="IC" lastIdx="1" clrIdx="0">
    <p:extLst/>
  </p:cmAuthor>
  <p:cmAuthor id="2" name="Ian Cooper" initials="IC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71138" autoAdjust="0"/>
  </p:normalViewPr>
  <p:slideViewPr>
    <p:cSldViewPr snapToGrid="0">
      <p:cViewPr varScale="1">
        <p:scale>
          <a:sx n="89" d="100"/>
          <a:sy n="89" d="100"/>
        </p:scale>
        <p:origin x="4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52381-6B8E-6E48-B216-8639616B8302}" type="datetimeFigureOut">
              <a:rPr lang="en-US" smtClean="0"/>
              <a:t>11/14/18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15FA6-EB56-764B-9424-765F853645DC}" type="slidenum">
              <a:rPr lang="en-US" smtClean="0"/>
              <a:t>‹#›</a:t>
            </a:fld>
            <a:endParaRPr lang="en-US"/>
          </a:p>
        </p:txBody>
      </p:sp>
    </p:spTree>
    <p:extLst>
      <p:ext uri="{BB962C8B-B14F-4D97-AF65-F5344CB8AC3E}">
        <p14:creationId xmlns:p14="http://schemas.microsoft.com/office/powerpoint/2010/main" val="1510394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en.wikipedia.org/wiki/Ivar_Jacobson" TargetMode="External"/><Relationship Id="rId12" Type="http://schemas.openxmlformats.org/officeDocument/2006/relationships/hyperlink" Target="https://en.wikipedia.org/wiki/ICONIX" TargetMode="External"/><Relationship Id="rId13" Type="http://schemas.openxmlformats.org/officeDocument/2006/relationships/hyperlink" Target="https://en.wikipedia.org/wiki/Unified_Process" TargetMode="External"/><Relationship Id="rId14" Type="http://schemas.openxmlformats.org/officeDocument/2006/relationships/hyperlink" Target="https://en.wikipedia.org/wiki/IBM" TargetMode="External"/><Relationship Id="rId15" Type="http://schemas.openxmlformats.org/officeDocument/2006/relationships/hyperlink" Target="https://en.wikipedia.org/wiki/Rational_Unified_Process" TargetMode="External"/><Relationship Id="rId16" Type="http://schemas.openxmlformats.org/officeDocument/2006/relationships/hyperlink" Target="https://en.wikipedia.org/wiki/Oracle_Unified_Method" TargetMode="External"/><Relationship Id="rId17" Type="http://schemas.openxmlformats.org/officeDocument/2006/relationships/hyperlink" Target="https://en.wikipedia.org/wiki/Agile_software_development" TargetMode="External"/><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en.wikipedia.org/wiki/Software_engineering" TargetMode="External"/><Relationship Id="rId4" Type="http://schemas.openxmlformats.org/officeDocument/2006/relationships/hyperlink" Target="https://en.wikipedia.org/wiki/Systems_engineering" TargetMode="External"/><Relationship Id="rId5" Type="http://schemas.openxmlformats.org/officeDocument/2006/relationships/hyperlink" Target="https://en.wikipedia.org/wiki/Unified_Modeling_Language" TargetMode="External"/><Relationship Id="rId6" Type="http://schemas.openxmlformats.org/officeDocument/2006/relationships/hyperlink" Target="https://en.wikipedia.org/wiki/Actor_(UML)" TargetMode="External"/><Relationship Id="rId7" Type="http://schemas.openxmlformats.org/officeDocument/2006/relationships/hyperlink" Target="https://en.wikipedia.org/wiki/Project_stakeholder" TargetMode="External"/><Relationship Id="rId8" Type="http://schemas.openxmlformats.org/officeDocument/2006/relationships/hyperlink" Target="https://en.wikipedia.org/wiki/Systems_Modeling_Language" TargetMode="External"/><Relationship Id="rId9" Type="http://schemas.openxmlformats.org/officeDocument/2006/relationships/hyperlink" Target="https://en.wikipedia.org/wiki/Use-case_analysis" TargetMode="External"/><Relationship Id="rId10" Type="http://schemas.openxmlformats.org/officeDocument/2006/relationships/hyperlink" Target="https://en.wikipedia.org/wiki/Requirement_analysi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F15FA6-EB56-764B-9424-765F853645DC}" type="slidenum">
              <a:rPr lang="en-US" smtClean="0"/>
              <a:t>1</a:t>
            </a:fld>
            <a:endParaRPr lang="en-US"/>
          </a:p>
        </p:txBody>
      </p:sp>
    </p:spTree>
    <p:extLst>
      <p:ext uri="{BB962C8B-B14F-4D97-AF65-F5344CB8AC3E}">
        <p14:creationId xmlns:p14="http://schemas.microsoft.com/office/powerpoint/2010/main" val="3037613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smtClean="0">
                <a:hlinkClick r:id="rId3" tooltip="Software engineering"/>
              </a:rPr>
              <a:t>software</a:t>
            </a:r>
            <a:r>
              <a:rPr lang="en-US" dirty="0" smtClean="0"/>
              <a:t> and </a:t>
            </a:r>
            <a:r>
              <a:rPr lang="en-US" dirty="0" smtClean="0">
                <a:hlinkClick r:id="rId4" tooltip="Systems engineering"/>
              </a:rPr>
              <a:t>systems engineering</a:t>
            </a:r>
            <a:r>
              <a:rPr lang="en-US" dirty="0" smtClean="0"/>
              <a:t>, a </a:t>
            </a:r>
            <a:r>
              <a:rPr lang="en-US" b="1" dirty="0" smtClean="0"/>
              <a:t>use case</a:t>
            </a:r>
            <a:r>
              <a:rPr lang="en-US" dirty="0" smtClean="0"/>
              <a:t> is a list of actions or event steps typically defining the interactions between a role (known in the </a:t>
            </a:r>
            <a:r>
              <a:rPr lang="en-US" dirty="0" smtClean="0">
                <a:hlinkClick r:id="rId5" tooltip="Unified Modeling Language"/>
              </a:rPr>
              <a:t>Unified Modeling Language</a:t>
            </a:r>
            <a:r>
              <a:rPr lang="en-US" dirty="0" smtClean="0"/>
              <a:t> as an </a:t>
            </a:r>
            <a:r>
              <a:rPr lang="en-US" i="1" dirty="0" smtClean="0">
                <a:hlinkClick r:id="rId6" tooltip="Actor (UML)"/>
              </a:rPr>
              <a:t>actor</a:t>
            </a:r>
            <a:r>
              <a:rPr lang="en-US" dirty="0" smtClean="0"/>
              <a:t>) and a system to achieve a goal. The actor can be a human or other external system. In systems engineering use cases are used at a higher level than within </a:t>
            </a:r>
            <a:r>
              <a:rPr lang="en-US" dirty="0" smtClean="0">
                <a:hlinkClick r:id="rId3" tooltip="Software engineering"/>
              </a:rPr>
              <a:t>software engineering</a:t>
            </a:r>
            <a:r>
              <a:rPr lang="en-US" dirty="0" smtClean="0"/>
              <a:t> often representing missions or </a:t>
            </a:r>
            <a:r>
              <a:rPr lang="en-US" dirty="0" smtClean="0">
                <a:hlinkClick r:id="rId7" tooltip="Project stakeholder"/>
              </a:rPr>
              <a:t>stakeholder</a:t>
            </a:r>
            <a:r>
              <a:rPr lang="en-US" dirty="0" smtClean="0"/>
              <a:t> goals. The detailed requirements may then be captured in the </a:t>
            </a:r>
            <a:r>
              <a:rPr lang="en-US" dirty="0" smtClean="0">
                <a:hlinkClick r:id="rId8" tooltip="Systems Modeling Language"/>
              </a:rPr>
              <a:t>Systems Modeling Language</a:t>
            </a:r>
            <a:r>
              <a:rPr lang="en-US" dirty="0" smtClean="0"/>
              <a:t> (</a:t>
            </a:r>
            <a:r>
              <a:rPr lang="en-US" dirty="0" err="1" smtClean="0"/>
              <a:t>SysML</a:t>
            </a:r>
            <a:r>
              <a:rPr lang="en-US" dirty="0" smtClean="0"/>
              <a:t>) or as contractual statements.</a:t>
            </a:r>
          </a:p>
          <a:p>
            <a:r>
              <a:rPr lang="en-US" dirty="0" smtClean="0">
                <a:hlinkClick r:id="rId9" tooltip="Use-case analysis"/>
              </a:rPr>
              <a:t>Use case analysis</a:t>
            </a:r>
            <a:r>
              <a:rPr lang="en-US" dirty="0" smtClean="0"/>
              <a:t> is an important and valuable </a:t>
            </a:r>
            <a:r>
              <a:rPr lang="en-US" dirty="0" smtClean="0">
                <a:hlinkClick r:id="rId10" tooltip="Requirement analysis"/>
              </a:rPr>
              <a:t>requirement analysis</a:t>
            </a:r>
            <a:r>
              <a:rPr lang="en-US" dirty="0" smtClean="0"/>
              <a:t> technique that has been widely used in modern software engineering since its formal introduction by </a:t>
            </a:r>
            <a:r>
              <a:rPr lang="en-US" dirty="0" smtClean="0">
                <a:hlinkClick r:id="rId11" tooltip="Ivar Jacobson"/>
              </a:rPr>
              <a:t>Ivar Jacobson</a:t>
            </a:r>
            <a:r>
              <a:rPr lang="en-US" dirty="0" smtClean="0"/>
              <a:t> in 1992. Use case driven development is a key characteristic of many process models and frameworks such as </a:t>
            </a:r>
            <a:r>
              <a:rPr lang="en-US" dirty="0" smtClean="0">
                <a:hlinkClick r:id="rId12" tooltip="ICONIX"/>
              </a:rPr>
              <a:t>ICONIX</a:t>
            </a:r>
            <a:r>
              <a:rPr lang="en-US" dirty="0" smtClean="0"/>
              <a:t>, the </a:t>
            </a:r>
            <a:r>
              <a:rPr lang="en-US" dirty="0" smtClean="0">
                <a:hlinkClick r:id="rId13" tooltip="Unified Process"/>
              </a:rPr>
              <a:t>Unified Process</a:t>
            </a:r>
            <a:r>
              <a:rPr lang="en-US" dirty="0" smtClean="0"/>
              <a:t> (UP), the </a:t>
            </a:r>
            <a:r>
              <a:rPr lang="en-US" dirty="0" smtClean="0">
                <a:hlinkClick r:id="rId14" tooltip="IBM"/>
              </a:rPr>
              <a:t>IBM</a:t>
            </a:r>
            <a:r>
              <a:rPr lang="en-US" dirty="0" smtClean="0"/>
              <a:t> </a:t>
            </a:r>
            <a:r>
              <a:rPr lang="en-US" dirty="0" smtClean="0">
                <a:hlinkClick r:id="rId15" tooltip="Rational Unified Process"/>
              </a:rPr>
              <a:t>Rational Unified Process</a:t>
            </a:r>
            <a:r>
              <a:rPr lang="en-US" dirty="0" smtClean="0"/>
              <a:t> (RUP), and the </a:t>
            </a:r>
            <a:r>
              <a:rPr lang="en-US" dirty="0" smtClean="0">
                <a:hlinkClick r:id="rId16" tooltip="Oracle Unified Method"/>
              </a:rPr>
              <a:t>Oracle Unified Method</a:t>
            </a:r>
            <a:r>
              <a:rPr lang="en-US" dirty="0" smtClean="0"/>
              <a:t> (OUM). With its inherent iterative, incremental and evolutionary nature, use case also fits well for </a:t>
            </a:r>
            <a:r>
              <a:rPr lang="en-US" dirty="0" smtClean="0">
                <a:hlinkClick r:id="rId17" tooltip="Agile software development"/>
              </a:rPr>
              <a:t>agile development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25</a:t>
            </a:fld>
            <a:endParaRPr lang="en-US"/>
          </a:p>
        </p:txBody>
      </p:sp>
    </p:spTree>
    <p:extLst>
      <p:ext uri="{BB962C8B-B14F-4D97-AF65-F5344CB8AC3E}">
        <p14:creationId xmlns:p14="http://schemas.microsoft.com/office/powerpoint/2010/main" val="133997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Boundary-Controller-Entity</a:t>
            </a:r>
            <a:r>
              <a:rPr lang="en-US" baseline="0" dirty="0" smtClean="0"/>
              <a:t> is a pattern identified by Ivar </a:t>
            </a:r>
            <a:r>
              <a:rPr lang="en-US" baseline="0" dirty="0" err="1" smtClean="0"/>
              <a:t>Jaobson</a:t>
            </a:r>
            <a:r>
              <a:rPr lang="en-US" baseline="0" dirty="0" smtClean="0"/>
              <a:t> in his book</a:t>
            </a:r>
          </a:p>
          <a:p>
            <a:endParaRPr lang="en-US" baseline="0" dirty="0" smtClean="0"/>
          </a:p>
          <a:p>
            <a:r>
              <a:rPr lang="en-US" i="1" dirty="0" smtClean="0"/>
              <a:t>Object Oriented Software Engineering: A Use-Case Driven Approach</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26</a:t>
            </a:fld>
            <a:endParaRPr lang="en-US"/>
          </a:p>
        </p:txBody>
      </p:sp>
    </p:spTree>
    <p:extLst>
      <p:ext uri="{BB962C8B-B14F-4D97-AF65-F5344CB8AC3E}">
        <p14:creationId xmlns:p14="http://schemas.microsoft.com/office/powerpoint/2010/main" val="763456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Boundary</a:t>
            </a:r>
            <a:r>
              <a:rPr lang="en-US" baseline="0" dirty="0" smtClean="0"/>
              <a:t> is an object that interfaces with system actors: user interfaces, gateways, proxies etc.</a:t>
            </a:r>
          </a:p>
          <a:p>
            <a:endParaRPr lang="en-US" baseline="0" dirty="0" smtClean="0"/>
          </a:p>
          <a:p>
            <a:r>
              <a:rPr lang="en-US" b="1" dirty="0" smtClean="0">
                <a:effectLst/>
              </a:rPr>
              <a:t>Boundary (Interface)</a:t>
            </a:r>
          </a:p>
          <a:p>
            <a:r>
              <a:rPr lang="en-US" dirty="0" smtClean="0">
                <a:effectLst/>
              </a:rPr>
              <a:t>The Boundary objects model the interface with the system.</a:t>
            </a:r>
          </a:p>
          <a:p>
            <a:r>
              <a:rPr lang="en-US" dirty="0" smtClean="0">
                <a:effectLst/>
              </a:rPr>
              <a:t>[…] everything concerning the interface of the system is placed in an interface object</a:t>
            </a:r>
          </a:p>
          <a:p>
            <a:r>
              <a:rPr lang="en-US" dirty="0" smtClean="0">
                <a:effectLst/>
              </a:rPr>
              <a:t>Ivar Jacobson 1992, pp. 134</a:t>
            </a:r>
          </a:p>
          <a:p>
            <a:r>
              <a:rPr lang="en-US" dirty="0" smtClean="0">
                <a:effectLst/>
              </a:rPr>
              <a:t>All functionality dependent on the system environment (tools and delivery mechanisms) belongs in the Boundary objects.</a:t>
            </a:r>
          </a:p>
          <a:p>
            <a:r>
              <a:rPr lang="en-US" dirty="0" smtClean="0">
                <a:effectLst/>
              </a:rPr>
              <a:t>Any interaction of the system with an actor goes through a Boundary object. As Jacobson describes, an actor can be a human user like a customer or an administrator (operator), but it might also be a non-human “user” like an alarm, a printer, or a third party API.</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27</a:t>
            </a:fld>
            <a:endParaRPr lang="en-US"/>
          </a:p>
        </p:txBody>
      </p:sp>
    </p:spTree>
    <p:extLst>
      <p:ext uri="{BB962C8B-B14F-4D97-AF65-F5344CB8AC3E}">
        <p14:creationId xmlns:p14="http://schemas.microsoft.com/office/powerpoint/2010/main" val="555481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Entity</a:t>
            </a:r>
          </a:p>
          <a:p>
            <a:r>
              <a:rPr lang="en-US" dirty="0" smtClean="0">
                <a:effectLst/>
              </a:rPr>
              <a:t>The Entity objects hold the data used by the system and all the behavior naturally coupled to this data. Each Entity object represents a concept relevant to the problem domain and which holds identity and resilient (persistent) data. Jacobson tells us that an Entity object should contain the logic that would change when the Entity itself changes, </a:t>
            </a:r>
            <a:r>
              <a:rPr lang="en-US" dirty="0" err="1" smtClean="0">
                <a:effectLst/>
              </a:rPr>
              <a:t>ie</a:t>
            </a:r>
            <a:r>
              <a:rPr lang="en-US" dirty="0" smtClean="0">
                <a:effectLst/>
              </a:rPr>
              <a:t>. if the data structure it holds changes, the operations on that data will also need to change and therefore they should be located in the Entity as well.</a:t>
            </a:r>
          </a:p>
          <a:p>
            <a:endParaRPr lang="en-US" dirty="0" smtClean="0">
              <a:effectLst/>
            </a:endParaRPr>
          </a:p>
          <a:p>
            <a:r>
              <a:rPr lang="en-US" dirty="0" smtClean="0">
                <a:effectLst/>
              </a:rPr>
              <a:t>It is interesting to note a warning that Jacobson makes, already back in 1992:</a:t>
            </a:r>
          </a:p>
          <a:p>
            <a:endParaRPr lang="en-US" dirty="0" smtClean="0">
              <a:effectLst/>
            </a:endParaRPr>
          </a:p>
          <a:p>
            <a:r>
              <a:rPr lang="en-US" dirty="0" smtClean="0">
                <a:effectLst/>
              </a:rPr>
              <a:t>Beginners may sometime only use entity object as data carriers and place all dynamic behavior in control objects […]. This should, however be avoided. […] Instead, quite a lot of behavior should be placed in the entity objects.</a:t>
            </a:r>
          </a:p>
          <a:p>
            <a:endParaRPr lang="en-US" dirty="0" smtClean="0">
              <a:effectLst/>
            </a:endParaRPr>
          </a:p>
          <a:p>
            <a:r>
              <a:rPr lang="en-US" dirty="0" smtClean="0">
                <a:effectLst/>
              </a:rPr>
              <a:t>They contain application independent</a:t>
            </a:r>
            <a:r>
              <a:rPr lang="en-US" baseline="0" dirty="0" smtClean="0">
                <a:effectLst/>
              </a:rPr>
              <a:t> business rules i.e. the rules are not dependent on the application it is running in.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29</a:t>
            </a:fld>
            <a:endParaRPr lang="en-US"/>
          </a:p>
        </p:txBody>
      </p:sp>
    </p:spTree>
    <p:extLst>
      <p:ext uri="{BB962C8B-B14F-4D97-AF65-F5344CB8AC3E}">
        <p14:creationId xmlns:p14="http://schemas.microsoft.com/office/powerpoint/2010/main" val="12673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Interactor (Control)</a:t>
            </a:r>
          </a:p>
          <a:p>
            <a:r>
              <a:rPr lang="en-US" dirty="0" smtClean="0">
                <a:effectLst/>
              </a:rPr>
              <a:t>The Interactor objects will hold </a:t>
            </a:r>
            <a:r>
              <a:rPr lang="en-US" dirty="0" err="1" smtClean="0">
                <a:effectLst/>
              </a:rPr>
              <a:t>behaviour</a:t>
            </a:r>
            <a:r>
              <a:rPr lang="en-US" dirty="0" smtClean="0">
                <a:effectLst/>
              </a:rPr>
              <a:t> not naturally tied to any of the other types of objects.</a:t>
            </a:r>
          </a:p>
          <a:p>
            <a:r>
              <a:rPr lang="en-US" dirty="0" err="1" smtClean="0">
                <a:effectLst/>
              </a:rPr>
              <a:t>Sutch</a:t>
            </a:r>
            <a:r>
              <a:rPr lang="en-US" dirty="0" smtClean="0">
                <a:effectLst/>
              </a:rPr>
              <a:t> </a:t>
            </a:r>
            <a:r>
              <a:rPr lang="en-US" dirty="0" err="1" smtClean="0">
                <a:effectLst/>
              </a:rPr>
              <a:t>behaviour</a:t>
            </a:r>
            <a:r>
              <a:rPr lang="en-US" dirty="0" smtClean="0">
                <a:effectLst/>
              </a:rPr>
              <a:t> consists typically of operations over several Entities, culminating in returning some result to a boundary object.</a:t>
            </a:r>
          </a:p>
          <a:p>
            <a:r>
              <a:rPr lang="en-US" dirty="0" err="1" smtClean="0">
                <a:effectLst/>
              </a:rPr>
              <a:t>Behaviour</a:t>
            </a:r>
            <a:r>
              <a:rPr lang="en-US" dirty="0" smtClean="0">
                <a:effectLst/>
              </a:rPr>
              <a:t> that remains after the Interface objects and Entity objects have obtained their parts will be placed in the control objects</a:t>
            </a:r>
          </a:p>
          <a:p>
            <a:r>
              <a:rPr lang="en-US" dirty="0" smtClean="0">
                <a:effectLst/>
              </a:rPr>
              <a:t>Ivar Jacobson 1992, pp. 185</a:t>
            </a:r>
          </a:p>
          <a:p>
            <a:r>
              <a:rPr lang="en-US" dirty="0" smtClean="0">
                <a:effectLst/>
              </a:rPr>
              <a:t>This means that all </a:t>
            </a:r>
            <a:r>
              <a:rPr lang="en-US" dirty="0" err="1" smtClean="0">
                <a:effectLst/>
              </a:rPr>
              <a:t>behaviour</a:t>
            </a:r>
            <a:r>
              <a:rPr lang="en-US" dirty="0" smtClean="0">
                <a:effectLst/>
              </a:rPr>
              <a:t> that does not fit into a boundary or Entity will be placed in one or several control objects.</a:t>
            </a:r>
          </a:p>
          <a:p>
            <a:r>
              <a:rPr lang="en-US" dirty="0" smtClean="0">
                <a:effectLst/>
              </a:rPr>
              <a:t>Therefore, Jacobson thinks of Control objects not only as the objects that orchestrate a use case but also as any object that has </a:t>
            </a:r>
            <a:r>
              <a:rPr lang="en-US" dirty="0" err="1" smtClean="0">
                <a:effectLst/>
              </a:rPr>
              <a:t>behaviour</a:t>
            </a:r>
            <a:r>
              <a:rPr lang="en-US" dirty="0" smtClean="0">
                <a:effectLst/>
              </a:rPr>
              <a:t> relevant for a use case but is not a Boundary nor an Entity.</a:t>
            </a:r>
          </a:p>
          <a:p>
            <a:r>
              <a:rPr lang="en-US" dirty="0" smtClean="0">
                <a:effectLst/>
              </a:rPr>
              <a:t>Comparing with my experience, I would say that he calls </a:t>
            </a:r>
            <a:r>
              <a:rPr lang="en-US" dirty="0" err="1" smtClean="0">
                <a:effectLst/>
              </a:rPr>
              <a:t>interactors</a:t>
            </a:r>
            <a:r>
              <a:rPr lang="en-US" dirty="0" smtClean="0">
                <a:effectLst/>
              </a:rPr>
              <a:t> to what I call Application Services (who orchestrate use cases) and Domain Services (who contain Domain </a:t>
            </a:r>
            <a:r>
              <a:rPr lang="en-US" dirty="0" err="1" smtClean="0">
                <a:effectLst/>
              </a:rPr>
              <a:t>behaviour</a:t>
            </a:r>
            <a:r>
              <a:rPr lang="en-US" dirty="0" smtClean="0">
                <a:effectLst/>
              </a:rPr>
              <a:t> but are not entities).</a:t>
            </a:r>
          </a:p>
          <a:p>
            <a:r>
              <a:rPr lang="en-US" dirty="0" smtClean="0">
                <a:effectLst/>
              </a:rPr>
              <a:t>The reason why this intermediary Interactor objects are very important is that if we don’t use them, we will put their specific use case logic in the Entities. However, Entities are used in several use cases and they have, therefore, generic usage. By putting specific use case logic in an Entity, we make it available in several Boundaries, who might end up using it as if it was a generic logic and we might end up changing it to adjust it to another  Boundary, increasing its complexity and the chance of breaking the other use cases where it is used.</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30</a:t>
            </a:fld>
            <a:endParaRPr lang="en-US"/>
          </a:p>
        </p:txBody>
      </p:sp>
    </p:spTree>
    <p:extLst>
      <p:ext uri="{BB962C8B-B14F-4D97-AF65-F5344CB8AC3E}">
        <p14:creationId xmlns:p14="http://schemas.microsoft.com/office/powerpoint/2010/main" val="22580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32</a:t>
            </a:fld>
            <a:endParaRPr lang="en-US"/>
          </a:p>
        </p:txBody>
      </p:sp>
    </p:spTree>
    <p:extLst>
      <p:ext uri="{BB962C8B-B14F-4D97-AF65-F5344CB8AC3E}">
        <p14:creationId xmlns:p14="http://schemas.microsoft.com/office/powerpoint/2010/main" val="48792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boundary objects and entity objects are nouns, and controllers are verbs. Nouns can't talk to other nouns, but verbs can talk to either nouns or verbs.</a:t>
            </a:r>
          </a:p>
          <a:p>
            <a:endParaRPr lang="en-US" dirty="0" smtClean="0"/>
          </a:p>
          <a:p>
            <a:r>
              <a:rPr lang="en-US" dirty="0" smtClean="0"/>
              <a:t>Keep in mind that both boundary objects and entity objects are nouns, and that controllers are verbs. Nouns can't talk to other nouns, but verbs can talk to either nouns or verbs. Figure 5 summarizes the robustness diagram rules.</a:t>
            </a:r>
          </a:p>
          <a:p>
            <a:endParaRPr lang="en-US" dirty="0" smtClean="0"/>
          </a:p>
          <a:p>
            <a:r>
              <a:rPr lang="en-US" b="1" dirty="0" smtClean="0"/>
              <a:t>Four rules apply to their communication:</a:t>
            </a:r>
            <a:endParaRPr lang="en-US" dirty="0" smtClean="0"/>
          </a:p>
          <a:p>
            <a:r>
              <a:rPr lang="en-US" dirty="0" smtClean="0"/>
              <a:t>Actors can only talk to boundary objects.</a:t>
            </a:r>
          </a:p>
          <a:p>
            <a:r>
              <a:rPr lang="en-US" dirty="0" smtClean="0"/>
              <a:t>Boundary objects can only talk to controllers and actors.</a:t>
            </a:r>
          </a:p>
          <a:p>
            <a:r>
              <a:rPr lang="en-US" dirty="0" smtClean="0"/>
              <a:t>Entity objects can only talk to controllers.</a:t>
            </a:r>
          </a:p>
          <a:p>
            <a:r>
              <a:rPr lang="en-US" dirty="0" smtClean="0"/>
              <a:t>Controllers can talk to boundary objects and entity objects, and to other controllers, but not to actors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33</a:t>
            </a:fld>
            <a:endParaRPr lang="en-US"/>
          </a:p>
        </p:txBody>
      </p:sp>
    </p:spTree>
    <p:extLst>
      <p:ext uri="{BB962C8B-B14F-4D97-AF65-F5344CB8AC3E}">
        <p14:creationId xmlns:p14="http://schemas.microsoft.com/office/powerpoint/2010/main" val="162114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34</a:t>
            </a:fld>
            <a:endParaRPr lang="en-US"/>
          </a:p>
        </p:txBody>
      </p:sp>
    </p:spTree>
    <p:extLst>
      <p:ext uri="{BB962C8B-B14F-4D97-AF65-F5344CB8AC3E}">
        <p14:creationId xmlns:p14="http://schemas.microsoft.com/office/powerpoint/2010/main" val="962018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tests exercise individual objects or value types or small clusters of objects within in a single process. In particular, when doing Test-Driven Development, unit tests exercise code that we can change in response to the feedback we get from writing the tests.</a:t>
            </a:r>
          </a:p>
          <a:p>
            <a:endParaRPr lang="en-US" dirty="0"/>
          </a:p>
          <a:p>
            <a:r>
              <a:rPr lang="en-US" dirty="0"/>
              <a:t>Acceptance tests are customer-facing tests that capture the domain logic the system must perform and demonstrates that it performs them.</a:t>
            </a:r>
          </a:p>
          <a:p>
            <a:endParaRPr lang="en-US" dirty="0"/>
          </a:p>
          <a:p>
            <a:r>
              <a:rPr lang="en-US" dirty="0"/>
              <a:t>The Ports &amp; Adapters architecture makes it possible to run acceptance-tests directly against the application domain model because the domain model is cleanly decoupled from the technical infrastructure that connects it to the outside world. Acceptance tests can interact with the domain model through its port interfaces. Acceptance tests written against an isolated domain model can run extremely fast. Because there is no persistent state involved, in databases or message queues for example, it is easy to isolate tests from one another.</a:t>
            </a:r>
          </a:p>
          <a:p>
            <a:endParaRPr lang="en-US" dirty="0"/>
          </a:p>
          <a:p>
            <a:r>
              <a:rPr lang="en-US" dirty="0"/>
              <a:t>Acceptance tests of a distributed system can instantiate the domain models of different processes in the same memory space and link them by implementations of their port interfaces that do not go out-of-process.</a:t>
            </a:r>
          </a:p>
        </p:txBody>
      </p:sp>
      <p:sp>
        <p:nvSpPr>
          <p:cNvPr id="4" name="Slide Number Placeholder 3"/>
          <p:cNvSpPr>
            <a:spLocks noGrp="1"/>
          </p:cNvSpPr>
          <p:nvPr>
            <p:ph type="sldNum" sz="quarter" idx="10"/>
          </p:nvPr>
        </p:nvSpPr>
        <p:spPr/>
        <p:txBody>
          <a:bodyPr/>
          <a:lstStyle/>
          <a:p>
            <a:fld id="{F66C4C5A-655F-4C9D-B92A-07E1070CBF6B}" type="slidenum">
              <a:rPr lang="en-GB" smtClean="0"/>
              <a:pPr/>
              <a:t>38</a:t>
            </a:fld>
            <a:endParaRPr lang="en-GB"/>
          </a:p>
        </p:txBody>
      </p:sp>
    </p:spTree>
    <p:extLst>
      <p:ext uri="{BB962C8B-B14F-4D97-AF65-F5344CB8AC3E}">
        <p14:creationId xmlns:p14="http://schemas.microsoft.com/office/powerpoint/2010/main" val="344779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"integration test" can apply to many different kinds of test. In the book, we use the term specifically to mean the test of an abstraction that we own but have implemented with some third-party package. We want to test that our code implementing the abstraction integrates with that third-party package correctly: that we have not made any incorrect assumptions about how it works or tripped over any bugs that we will have to work around. However, we cannot respond to feedback the tests give us about the internal quality of that third-party package because we cannot change it.</a:t>
            </a:r>
          </a:p>
        </p:txBody>
      </p:sp>
      <p:sp>
        <p:nvSpPr>
          <p:cNvPr id="4" name="Slide Number Placeholder 3"/>
          <p:cNvSpPr>
            <a:spLocks noGrp="1"/>
          </p:cNvSpPr>
          <p:nvPr>
            <p:ph type="sldNum" sz="quarter" idx="10"/>
          </p:nvPr>
        </p:nvSpPr>
        <p:spPr/>
        <p:txBody>
          <a:bodyPr/>
          <a:lstStyle/>
          <a:p>
            <a:fld id="{F66C4C5A-655F-4C9D-B92A-07E1070CBF6B}" type="slidenum">
              <a:rPr lang="en-GB" smtClean="0"/>
              <a:pPr/>
              <a:t>39</a:t>
            </a:fld>
            <a:endParaRPr lang="en-GB"/>
          </a:p>
        </p:txBody>
      </p:sp>
    </p:spTree>
    <p:extLst>
      <p:ext uri="{BB962C8B-B14F-4D97-AF65-F5344CB8AC3E}">
        <p14:creationId xmlns:p14="http://schemas.microsoft.com/office/powerpoint/2010/main" val="252903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6C4C5A-655F-4C9D-B92A-07E1070CBF6B}" type="slidenum">
              <a:rPr lang="en-GB" smtClean="0"/>
              <a:pPr/>
              <a:t>4</a:t>
            </a:fld>
            <a:endParaRPr lang="en-GB"/>
          </a:p>
        </p:txBody>
      </p:sp>
    </p:spTree>
    <p:extLst>
      <p:ext uri="{BB962C8B-B14F-4D97-AF65-F5344CB8AC3E}">
        <p14:creationId xmlns:p14="http://schemas.microsoft.com/office/powerpoint/2010/main" val="177162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47</a:t>
            </a:fld>
            <a:endParaRPr lang="en-US"/>
          </a:p>
        </p:txBody>
      </p:sp>
    </p:spTree>
    <p:extLst>
      <p:ext uri="{BB962C8B-B14F-4D97-AF65-F5344CB8AC3E}">
        <p14:creationId xmlns:p14="http://schemas.microsoft.com/office/powerpoint/2010/main" val="530983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concentric circles represent different areas of software. In general, the further in you go, the higher level the software becomes. The outer circles are mechanisms. The inner circles are policies.</a:t>
            </a:r>
          </a:p>
          <a:p>
            <a:endParaRPr lang="en-US" dirty="0" smtClean="0"/>
          </a:p>
          <a:p>
            <a:r>
              <a:rPr lang="en-US" dirty="0" smtClean="0"/>
              <a:t>The overriding rule that makes this architecture work is </a:t>
            </a:r>
            <a:r>
              <a:rPr lang="en-US" i="1" dirty="0" smtClean="0"/>
              <a:t>The Dependency Rule</a:t>
            </a:r>
            <a:r>
              <a:rPr lang="en-US" dirty="0" smtClean="0"/>
              <a:t>. This rule says that </a:t>
            </a:r>
            <a:r>
              <a:rPr lang="en-US" i="1" dirty="0" smtClean="0"/>
              <a:t>source code dependencies</a:t>
            </a:r>
            <a:r>
              <a:rPr lang="en-US" dirty="0" smtClean="0"/>
              <a:t> can only point </a:t>
            </a:r>
            <a:r>
              <a:rPr lang="en-US" i="1" dirty="0" smtClean="0"/>
              <a:t>inwards</a:t>
            </a:r>
            <a:r>
              <a:rPr lang="en-US" dirty="0" smtClean="0"/>
              <a:t>. Nothing in an inner circle can know anything at all about something in an outer circle. In particular, the name of something declared in an outer circle must not be mentioned by the code in an inner circle. That includes, functions, classes. variables, or any other named software entity.</a:t>
            </a:r>
          </a:p>
          <a:p>
            <a:endParaRPr lang="en-US" dirty="0" smtClean="0"/>
          </a:p>
          <a:p>
            <a:r>
              <a:rPr lang="en-US" dirty="0" smtClean="0"/>
              <a:t>By the same token, data formats used in an outer circle should not be used by an inner circle, especially if those formats are generate by a framework in an outer circle. We don’t want anything in an outer circle to impact the inner circles.</a:t>
            </a:r>
          </a:p>
          <a:p>
            <a:endParaRPr lang="en-US" dirty="0" smtClean="0"/>
          </a:p>
          <a:p>
            <a:r>
              <a:rPr lang="en-US" b="1" i="1" dirty="0" smtClean="0"/>
              <a:t>Entities</a:t>
            </a:r>
            <a:endParaRPr lang="en-US" b="1" dirty="0" smtClean="0"/>
          </a:p>
          <a:p>
            <a:r>
              <a:rPr lang="en-US" dirty="0" smtClean="0"/>
              <a:t>Entities encapsulate </a:t>
            </a:r>
            <a:r>
              <a:rPr lang="en-US" i="1" dirty="0" smtClean="0"/>
              <a:t>Enterprise wide</a:t>
            </a:r>
            <a:r>
              <a:rPr lang="en-US" dirty="0" smtClean="0"/>
              <a:t> business rules. An entity can be an object with methods, or it can be a set of data structures and functions. It doesn’t matter so long as the entities could be used by many different applications in the enterprise.</a:t>
            </a:r>
          </a:p>
          <a:p>
            <a:endParaRPr lang="en-US" dirty="0" smtClean="0"/>
          </a:p>
          <a:p>
            <a:r>
              <a:rPr lang="en-US" b="1" dirty="0" smtClean="0"/>
              <a:t>Use Cases</a:t>
            </a:r>
          </a:p>
          <a:p>
            <a:r>
              <a:rPr lang="en-US" dirty="0" smtClean="0"/>
              <a:t>The software in this layer contains </a:t>
            </a:r>
            <a:r>
              <a:rPr lang="en-US" i="1" dirty="0" smtClean="0"/>
              <a:t>application specific</a:t>
            </a:r>
            <a:r>
              <a:rPr lang="en-US" dirty="0" smtClean="0"/>
              <a:t> business rules. It encapsulates and implements all of the use cases of the system. These use cases orchestrate the flow of data to and from the entities, and direct those entities to use their </a:t>
            </a:r>
            <a:r>
              <a:rPr lang="en-US" i="1" dirty="0" smtClean="0"/>
              <a:t>enterprise wide</a:t>
            </a:r>
            <a:r>
              <a:rPr lang="en-US" dirty="0" smtClean="0"/>
              <a:t> business rules to achieve the goals of the use case</a:t>
            </a:r>
          </a:p>
          <a:p>
            <a:endParaRPr lang="en-US" dirty="0" smtClean="0"/>
          </a:p>
          <a:p>
            <a:r>
              <a:rPr lang="en-US" b="1" dirty="0" smtClean="0"/>
              <a:t>Interface Adapters</a:t>
            </a:r>
          </a:p>
          <a:p>
            <a:r>
              <a:rPr lang="en-US" dirty="0" smtClean="0"/>
              <a:t>The software in this layer is a set of adapters that convert data from the format most convenient for the use cases and entities, to the format most convenient for some external agency such as the Database or the Web. It is this layer, for example, that will wholly contain the MVC architecture of a GUI. The Presenters, Views, and Controllers all belong in here. The models are likely just data structures that are passed from the controllers to the use cases, and then back from the use cases to the presenters and views.</a:t>
            </a:r>
          </a:p>
          <a:p>
            <a:endParaRPr lang="en-US" dirty="0" smtClean="0"/>
          </a:p>
          <a:p>
            <a:r>
              <a:rPr lang="en-US" b="1" dirty="0" smtClean="0"/>
              <a:t>Frameworks and Drivers.</a:t>
            </a:r>
          </a:p>
          <a:p>
            <a:r>
              <a:rPr lang="en-US" dirty="0" smtClean="0"/>
              <a:t>The outermost layer is generally composed of frameworks and tools such as the Database, the Web Framework, etc. Generally you don’t write much code in this layer other than glue code that communicates to the next circle inwards.</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1691851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Request Model is a pure data structure, it has no behavior. It comes through the boundary and it reaches the Interactor, that is named not Interactor, but for the use case. The Interactor goes and finds the Entities, calls the appropriate methods, and then gathers the Response Model from the data.</a:t>
            </a:r>
          </a:p>
          <a:p>
            <a:endParaRPr lang="en-US" baseline="0" dirty="0" smtClean="0"/>
          </a:p>
          <a:p>
            <a:r>
              <a:rPr lang="en-US" baseline="0" dirty="0" smtClean="0"/>
              <a:t>It sounds like HTTP Request-Response, but there is no HTTP.</a:t>
            </a:r>
          </a:p>
          <a:p>
            <a:endParaRPr lang="en-US" baseline="0" dirty="0" smtClean="0"/>
          </a:p>
          <a:p>
            <a:r>
              <a:rPr lang="en-US" baseline="0" dirty="0" smtClean="0"/>
              <a:t>To Test: Create the Interactor, Create The Request Model, Run the Interactor and check the Response Model.</a:t>
            </a:r>
          </a:p>
          <a:p>
            <a:endParaRPr lang="en-US" baseline="0" dirty="0" smtClean="0"/>
          </a:p>
          <a:p>
            <a:r>
              <a:rPr lang="en-US" baseline="0" dirty="0" smtClean="0"/>
              <a:t>You have no dependency on the delivery mechanism. In fact the delivery mechanism depends on you, the application controller, which is your plugin into the framework and implements an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52</a:t>
            </a:fld>
            <a:endParaRPr lang="en-US"/>
          </a:p>
        </p:txBody>
      </p:sp>
    </p:spTree>
    <p:extLst>
      <p:ext uri="{BB962C8B-B14F-4D97-AF65-F5344CB8AC3E}">
        <p14:creationId xmlns:p14="http://schemas.microsoft.com/office/powerpoint/2010/main" val="1412079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user talks to a delivery mechanism, in this case an API. Eventually a controller gets invoked, with a request</a:t>
            </a:r>
            <a:r>
              <a:rPr lang="en-US" baseline="0" dirty="0" smtClean="0"/>
              <a:t> model that it then passes to the </a:t>
            </a:r>
            <a:r>
              <a:rPr lang="en-US" baseline="0" dirty="0" err="1" smtClean="0"/>
              <a:t>interactor</a:t>
            </a:r>
            <a:r>
              <a:rPr lang="en-US" baseline="0" dirty="0" smtClean="0"/>
              <a:t>. The </a:t>
            </a:r>
            <a:r>
              <a:rPr lang="en-US" baseline="0" dirty="0" err="1" smtClean="0"/>
              <a:t>interactor</a:t>
            </a:r>
            <a:r>
              <a:rPr lang="en-US" baseline="0" dirty="0" smtClean="0"/>
              <a:t> then loads the entities, exercises their business rules, invoked its own business rules, and collates the result into a response model which it passes back, via the web controller to the API framework which serializes it out the user</a:t>
            </a:r>
          </a:p>
          <a:p>
            <a:endParaRPr lang="en-US" baseline="0" dirty="0" smtClean="0"/>
          </a:p>
          <a:p>
            <a:r>
              <a:rPr lang="en-US" baseline="0" dirty="0" smtClean="0"/>
              <a:t>Note that the Web Controller is a Presenter, and it works with a View Model, that it turns into a view.</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53</a:t>
            </a:fld>
            <a:endParaRPr lang="en-US"/>
          </a:p>
        </p:txBody>
      </p:sp>
    </p:spTree>
    <p:extLst>
      <p:ext uri="{BB962C8B-B14F-4D97-AF65-F5344CB8AC3E}">
        <p14:creationId xmlns:p14="http://schemas.microsoft.com/office/powerpoint/2010/main" val="147220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talk to the Db. We implement the interface with a concrete</a:t>
            </a:r>
            <a:r>
              <a:rPr lang="en-US" baseline="0" dirty="0" smtClean="0"/>
              <a:t> boundary component that talks to the DB</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54</a:t>
            </a:fld>
            <a:endParaRPr lang="en-US"/>
          </a:p>
        </p:txBody>
      </p:sp>
    </p:spTree>
    <p:extLst>
      <p:ext uri="{BB962C8B-B14F-4D97-AF65-F5344CB8AC3E}">
        <p14:creationId xmlns:p14="http://schemas.microsoft.com/office/powerpoint/2010/main" val="859203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One question is, how is our API provided? We are inside an adapter, so we want to use a Plain Old C# Object (POCO) approach to avoid framework dependencies. A common route is to use the </a:t>
            </a:r>
            <a:r>
              <a:rPr lang="en-GB" i="1" dirty="0" smtClean="0"/>
              <a:t>Facade</a:t>
            </a:r>
            <a:r>
              <a:rPr lang="en-GB" dirty="0" smtClean="0"/>
              <a:t> pattern, providing a class that holds the API to lower level components. Indeed this is the classical implementation strategy for the application service layer in an layered architecture. The Facade design pattern provides a high-level interface to a sub-system, shielding the caller from the implementation details of the sub-system. This both reduces complexity for the caller, and decouples the caller from the implementation allowing us to vary it without amending the caller. To this extent it meets the needs of our port, providing a clear notion of outside - the caller and inside - the subsystem. </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57</a:t>
            </a:fld>
            <a:endParaRPr lang="en-US"/>
          </a:p>
        </p:txBody>
      </p:sp>
    </p:spTree>
    <p:extLst>
      <p:ext uri="{BB962C8B-B14F-4D97-AF65-F5344CB8AC3E}">
        <p14:creationId xmlns:p14="http://schemas.microsoft.com/office/powerpoint/2010/main" val="50799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Interface Segregation Principle states that clients should not be forced to depend on methods on an interface that they do not use. This is because we do not want to update the client because the interface changes to service other clients in a way that the client itself does not care about. A Transaction Script style port forces consumers (for example MVC controllers) to become dependent on methods on the domain service class that they do not consume.</a:t>
            </a:r>
          </a:p>
          <a:p>
            <a:endParaRPr lang="en-GB" dirty="0" smtClean="0"/>
          </a:p>
          <a:p>
            <a:r>
              <a:rPr lang="en-GB" dirty="0" smtClean="0"/>
              <a:t>Now this can be obviated by having the domain service implement a number of interfaces, and hand to its clients interfaces that only cover the concerns they have. With application service layers this naturally tends towards one method per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58</a:t>
            </a:fld>
            <a:endParaRPr lang="en-US"/>
          </a:p>
        </p:txBody>
      </p:sp>
    </p:spTree>
    <p:extLst>
      <p:ext uri="{BB962C8B-B14F-4D97-AF65-F5344CB8AC3E}">
        <p14:creationId xmlns:p14="http://schemas.microsoft.com/office/powerpoint/2010/main" val="1462683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Now the Single Responsibility Principle suggests that a class should have one and only one reason to change. All these separate interfaces begin to suggest that a separate class might be better for each interface, to avoid updating a class for concerns that it does not have. So we tend to move toward one class per API endpoint.</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59</a:t>
            </a:fld>
            <a:endParaRPr lang="en-US"/>
          </a:p>
        </p:txBody>
      </p:sp>
    </p:spTree>
    <p:extLst>
      <p:ext uri="{BB962C8B-B14F-4D97-AF65-F5344CB8AC3E}">
        <p14:creationId xmlns:p14="http://schemas.microsoft.com/office/powerpoint/2010/main" val="349648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The command design pattern </a:t>
            </a:r>
            <a:r>
              <a:rPr lang="en-GB" b="1" dirty="0" smtClean="0"/>
              <a:t>encapsulates a request as an object</a:t>
            </a:r>
            <a:r>
              <a:rPr lang="en-GB" dirty="0" smtClean="0"/>
              <a:t>, allowing </a:t>
            </a:r>
            <a:r>
              <a:rPr lang="en-GB" b="1" dirty="0" smtClean="0"/>
              <a:t>reuse</a:t>
            </a:r>
            <a:r>
              <a:rPr lang="en-GB" dirty="0" smtClean="0"/>
              <a:t>, </a:t>
            </a:r>
            <a:r>
              <a:rPr lang="en-GB" b="1" dirty="0" smtClean="0"/>
              <a:t>queuing</a:t>
            </a:r>
            <a:r>
              <a:rPr lang="en-GB" dirty="0" smtClean="0"/>
              <a:t> or </a:t>
            </a:r>
            <a:r>
              <a:rPr lang="en-GB" b="1" dirty="0" smtClean="0"/>
              <a:t>logging</a:t>
            </a:r>
            <a:r>
              <a:rPr lang="en-GB" dirty="0" smtClean="0"/>
              <a:t> of requests, or </a:t>
            </a:r>
            <a:r>
              <a:rPr lang="en-GB" b="1" dirty="0" smtClean="0"/>
              <a:t>undo</a:t>
            </a:r>
            <a:r>
              <a:rPr lang="en-GB" dirty="0" smtClean="0"/>
              <a:t>able operations. </a:t>
            </a:r>
          </a:p>
          <a:p>
            <a:pPr marL="0" indent="0">
              <a:buNone/>
            </a:pPr>
            <a:r>
              <a:rPr lang="en-GB" dirty="0" smtClean="0"/>
              <a:t>It also serves to decouple the implementation of the request from the requestor. The caller of a command object does not need to understand how the command is actioned, only that the command exists. When the caller and the implementer are decoupled it becomes easy to replace or refactor the implementation of the request, without impacting the caller - our system is more modifiable. Our ability to test the command in isolation of the caller - allows us to implement the ports and adapters model easily - we can instantiate the command, provide 'fake' parameters to it and confirm the results. We can also use the command from multiple callers, although this is not a differentiator from the service class approach.</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61</a:t>
            </a:fld>
            <a:endParaRPr lang="en-US"/>
          </a:p>
        </p:txBody>
      </p:sp>
    </p:spTree>
    <p:extLst>
      <p:ext uri="{BB962C8B-B14F-4D97-AF65-F5344CB8AC3E}">
        <p14:creationId xmlns:p14="http://schemas.microsoft.com/office/powerpoint/2010/main" val="948883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In addition we can structure a system transaction ally using commands. </a:t>
            </a:r>
          </a:p>
          <a:p>
            <a:pPr marL="0" indent="0">
              <a:buNone/>
            </a:pPr>
            <a:r>
              <a:rPr lang="en-GB" dirty="0" smtClean="0"/>
              <a:t>A command is essentially a </a:t>
            </a:r>
            <a:r>
              <a:rPr lang="en-GB" b="1" dirty="0" smtClean="0"/>
              <a:t>transactional boundary</a:t>
            </a:r>
            <a:r>
              <a:rPr lang="en-GB" dirty="0" smtClean="0"/>
              <a:t>. </a:t>
            </a:r>
          </a:p>
          <a:p>
            <a:pPr marL="0" indent="0">
              <a:buNone/>
            </a:pPr>
            <a:r>
              <a:rPr lang="en-GB" dirty="0" smtClean="0"/>
              <a:t>Because a command is a transactional boundary, when using the Domain Driven Development technique of an aggregate there is a natural affinity between the command, which operates on a transactional boundary and the aggregate which is a transactional boundary within the domain model. </a:t>
            </a:r>
          </a:p>
          <a:p>
            <a:pPr marL="0" indent="0">
              <a:buNone/>
            </a:pPr>
            <a:r>
              <a:rPr lang="en-GB" dirty="0" smtClean="0"/>
              <a:t>The aggregate is the Receiver stereotype within the Command Design pattern. </a:t>
            </a:r>
          </a:p>
          <a:p>
            <a:pPr marL="0" indent="0">
              <a:buNone/>
            </a:pPr>
            <a:r>
              <a:rPr lang="en-GB" dirty="0" smtClean="0"/>
              <a:t>Because we want to separate use of outgoing adapters via a secondary port, such as a Repository in the DDD case, this can lead to a pattern for implementation of a command:</a:t>
            </a:r>
          </a:p>
          <a:p>
            <a:pPr marL="0" indent="0">
              <a:buNone/>
            </a:pPr>
            <a:endParaRPr lang="en-GB" dirty="0" smtClean="0"/>
          </a:p>
          <a:p>
            <a:pPr marL="0" indent="0">
              <a:buNone/>
            </a:pPr>
            <a:r>
              <a:rPr lang="en-GB" dirty="0" smtClean="0"/>
              <a:t>1: Begin Transaction</a:t>
            </a:r>
          </a:p>
          <a:p>
            <a:pPr marL="0" indent="0">
              <a:buNone/>
            </a:pPr>
            <a:r>
              <a:rPr lang="en-GB" dirty="0" smtClean="0"/>
              <a:t>2: Load from Repository</a:t>
            </a:r>
          </a:p>
          <a:p>
            <a:pPr marL="0" indent="0">
              <a:buNone/>
            </a:pPr>
            <a:r>
              <a:rPr lang="en-GB" dirty="0" smtClean="0"/>
              <a:t>3: Operate on Aggregate</a:t>
            </a:r>
          </a:p>
          <a:p>
            <a:pPr marL="0" indent="0">
              <a:buNone/>
            </a:pPr>
            <a:r>
              <a:rPr lang="en-GB" dirty="0" smtClean="0"/>
              <a:t>4: Flush to Repository</a:t>
            </a:r>
          </a:p>
          <a:p>
            <a:pPr marL="0" indent="0">
              <a:buNone/>
            </a:pPr>
            <a:r>
              <a:rPr lang="en-GB" dirty="0" smtClean="0"/>
              <a:t>5: Commit Transaction</a:t>
            </a:r>
          </a:p>
          <a:p>
            <a:pPr marL="0" indent="0">
              <a:buNone/>
            </a:pPr>
            <a:endParaRPr lang="en-GB" dirty="0" smtClean="0"/>
          </a:p>
          <a:p>
            <a:pPr marL="0" indent="0">
              <a:buNone/>
            </a:pPr>
            <a:r>
              <a:rPr lang="en-GB" dirty="0" smtClean="0"/>
              <a:t>In the Repository pattern we may need to notify other aggregates that can be eventually consistent of the change within the transaction ally consistent boundary. The pattern suggested there is a notification. Because the handling of that notification is in itself likely to be a transactional boundary for a different aggregate we can encapsulate this domain event with the Command design pattern as well, which gives rise to the following additional step to the sequence, outside the original transactional boundary:</a:t>
            </a:r>
          </a:p>
          <a:p>
            <a:pPr marL="0" indent="0">
              <a:buNone/>
            </a:pPr>
            <a:endParaRPr lang="en-GB" dirty="0" smtClean="0"/>
          </a:p>
          <a:p>
            <a:pPr marL="0" indent="0">
              <a:buNone/>
            </a:pPr>
            <a:r>
              <a:rPr lang="en-GB" dirty="0" smtClean="0"/>
              <a:t>6: Invoke Command Encapsulating Notification</a:t>
            </a:r>
          </a:p>
          <a:p>
            <a:pPr marL="0" indent="0">
              <a:buNone/>
            </a:pPr>
            <a:endParaRPr lang="en-GB" dirty="0" smtClean="0"/>
          </a:p>
          <a:p>
            <a:pPr marL="0" indent="0">
              <a:buNone/>
            </a:pPr>
            <a:r>
              <a:rPr lang="en-GB" dirty="0" smtClean="0"/>
              <a:t>Note that this is, in essence, the actor model.</a:t>
            </a:r>
          </a:p>
          <a:p>
            <a:pPr marL="0" indent="0">
              <a:buNone/>
            </a:pPr>
            <a:endParaRPr lang="en-GB" dirty="0" smtClean="0"/>
          </a:p>
          <a:p>
            <a:pPr marL="0" indent="0">
              <a:buNone/>
            </a:pPr>
            <a:endParaRPr lang="en-GB" dirty="0" smtClean="0"/>
          </a:p>
          <a:p>
            <a:pPr marL="0" indent="0">
              <a:buNone/>
            </a:pPr>
            <a:endParaRPr lang="en-GB" dirty="0" smtClean="0"/>
          </a:p>
          <a:p>
            <a:pPr marL="0" indent="0">
              <a:buNone/>
            </a:pPr>
            <a:endParaRPr lang="en-GB" dirty="0" smtClean="0"/>
          </a:p>
          <a:p>
            <a:pPr marL="0" indent="0">
              <a:buNone/>
            </a:pPr>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62</a:t>
            </a:fld>
            <a:endParaRPr lang="en-US"/>
          </a:p>
        </p:txBody>
      </p:sp>
    </p:spTree>
    <p:extLst>
      <p:ext uri="{BB962C8B-B14F-4D97-AF65-F5344CB8AC3E}">
        <p14:creationId xmlns:p14="http://schemas.microsoft.com/office/powerpoint/2010/main" val="26344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a:t>
            </a:r>
            <a:r>
              <a:rPr lang="en-US" baseline="0" dirty="0" smtClean="0"/>
              <a:t> Smells = Fowler in Refactoring</a:t>
            </a:r>
          </a:p>
          <a:p>
            <a:endParaRPr lang="en-US" baseline="0" dirty="0" smtClean="0"/>
          </a:p>
          <a:p>
            <a:r>
              <a:rPr lang="en-US" baseline="0" dirty="0" smtClean="0"/>
              <a:t>Note that Duplicated Code is a problem where it causes coupling. Duplicated code that does not cause coupling i.e. a sort algorithm used in two places is not of concern</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8</a:t>
            </a:fld>
            <a:endParaRPr lang="en-US"/>
          </a:p>
        </p:txBody>
      </p:sp>
    </p:spTree>
    <p:extLst>
      <p:ext uri="{BB962C8B-B14F-4D97-AF65-F5344CB8AC3E}">
        <p14:creationId xmlns:p14="http://schemas.microsoft.com/office/powerpoint/2010/main" val="1265234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Implementing the pattern is simple, we implement a command interface, that has a method to execute the command. We then create a concrete instance of the command that derives from this interface. The invoking class executes the command without being directly coupled to the receiver which the command uses to implement the action requested.</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63</a:t>
            </a:fld>
            <a:endParaRPr lang="en-US"/>
          </a:p>
        </p:txBody>
      </p:sp>
    </p:spTree>
    <p:extLst>
      <p:ext uri="{BB962C8B-B14F-4D97-AF65-F5344CB8AC3E}">
        <p14:creationId xmlns:p14="http://schemas.microsoft.com/office/powerpoint/2010/main" val="1123656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Request Model is a pure data structure, it has no behavior. It comes through the boundary and it reaches the Interactor, that is named not Interactor, but for the use case. The Interactor goes and finds the Entities, calls the appropriate methods, and then gathers the Response Model from the data.</a:t>
            </a:r>
          </a:p>
          <a:p>
            <a:endParaRPr lang="en-US" baseline="0" dirty="0" smtClean="0"/>
          </a:p>
          <a:p>
            <a:r>
              <a:rPr lang="en-US" baseline="0" dirty="0" smtClean="0"/>
              <a:t>It sounds like HTTP Request-Response, but there is no HTTP.</a:t>
            </a:r>
          </a:p>
          <a:p>
            <a:endParaRPr lang="en-US" baseline="0" dirty="0" smtClean="0"/>
          </a:p>
          <a:p>
            <a:r>
              <a:rPr lang="en-US" baseline="0" dirty="0" smtClean="0"/>
              <a:t>To Test: Create the Interactor, Create The Request Model, Run the Interactor and check the Response Model.</a:t>
            </a:r>
          </a:p>
          <a:p>
            <a:endParaRPr lang="en-US" baseline="0" dirty="0" smtClean="0"/>
          </a:p>
          <a:p>
            <a:r>
              <a:rPr lang="en-US" baseline="0" dirty="0" smtClean="0"/>
              <a:t>You have no dependency on the delivery mechanism. In fact the delivery mechanism depends on you, the application controller, which is your plugin into the framework and implements an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64</a:t>
            </a:fld>
            <a:endParaRPr lang="en-US"/>
          </a:p>
        </p:txBody>
      </p:sp>
    </p:spTree>
    <p:extLst>
      <p:ext uri="{BB962C8B-B14F-4D97-AF65-F5344CB8AC3E}">
        <p14:creationId xmlns:p14="http://schemas.microsoft.com/office/powerpoint/2010/main" val="4477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If the command represents our update to the state of the domain, what do we do with those parts of our interface that represent a query.</a:t>
            </a:r>
          </a:p>
          <a:p>
            <a:pPr marL="0" indent="0">
              <a:buNone/>
            </a:pPr>
            <a:r>
              <a:rPr lang="en-GB" dirty="0" smtClean="0"/>
              <a:t>Remember that the </a:t>
            </a:r>
            <a:r>
              <a:rPr lang="en-GB" b="1" dirty="0" smtClean="0"/>
              <a:t>Command-Query Separation Principle</a:t>
            </a:r>
            <a:r>
              <a:rPr lang="en-GB" dirty="0" smtClean="0"/>
              <a:t> tells us to favour a side-affect free interface. A command updates state and a query retrieves state.</a:t>
            </a:r>
          </a:p>
          <a:p>
            <a:pPr marL="0" indent="0">
              <a:buNone/>
            </a:pPr>
            <a:r>
              <a:rPr lang="en-GB" dirty="0" smtClean="0"/>
              <a:t>We tend to use the same approach as before, an interface with a single method, and have that method return a </a:t>
            </a:r>
            <a:r>
              <a:rPr lang="en-GB" b="1" dirty="0" smtClean="0"/>
              <a:t>DTO</a:t>
            </a:r>
            <a:r>
              <a:rPr lang="en-GB" dirty="0" smtClean="0"/>
              <a:t> that is the representing the state to be returned.</a:t>
            </a:r>
          </a:p>
          <a:p>
            <a:pPr marL="0" indent="0">
              <a:buNone/>
            </a:pPr>
            <a:r>
              <a:rPr lang="en-GB" dirty="0" smtClean="0"/>
              <a:t>We often call this DTO a </a:t>
            </a:r>
            <a:r>
              <a:rPr lang="en-GB" b="1" dirty="0" smtClean="0"/>
              <a:t>View Model </a:t>
            </a:r>
            <a:r>
              <a:rPr lang="en-GB" dirty="0" smtClean="0"/>
              <a:t>because it will maps one to one to what the adapter returns and the single method interface a </a:t>
            </a:r>
            <a:r>
              <a:rPr lang="en-GB" b="1" dirty="0" smtClean="0"/>
              <a:t>View Model Retriever</a:t>
            </a:r>
            <a:r>
              <a:rPr lang="en-GB" dirty="0" smtClean="0"/>
              <a:t> for that reason, although the DTO pattern </a:t>
            </a:r>
            <a:r>
              <a:rPr lang="en-GB" b="1" dirty="0" smtClean="0"/>
              <a:t>Assembler</a:t>
            </a:r>
            <a:r>
              <a:rPr lang="en-GB" dirty="0" smtClean="0"/>
              <a:t> would be just as accurate.</a:t>
            </a:r>
          </a:p>
          <a:p>
            <a:pPr marL="0" indent="0">
              <a:buNone/>
            </a:pPr>
            <a:r>
              <a:rPr lang="en-GB" dirty="0" smtClean="0"/>
              <a:t>This is not yet, but in essence this moves us toward </a:t>
            </a:r>
            <a:r>
              <a:rPr lang="en-GB" b="1" dirty="0" smtClean="0"/>
              <a:t>Command-Query Responsibility Separation</a:t>
            </a:r>
            <a:r>
              <a:rPr lang="en-GB" dirty="0" smtClean="0"/>
              <a:t> (CQRS) which is another set of constraints on components in the layered architecture style.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65</a:t>
            </a:fld>
            <a:endParaRPr lang="en-US"/>
          </a:p>
        </p:txBody>
      </p:sp>
    </p:spTree>
    <p:extLst>
      <p:ext uri="{BB962C8B-B14F-4D97-AF65-F5344CB8AC3E}">
        <p14:creationId xmlns:p14="http://schemas.microsoft.com/office/powerpoint/2010/main" val="107478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decouple a higher and lower layers we want to be able alter the implementation of the commands that we call on the lower layer without altering the calling layer.</a:t>
            </a:r>
          </a:p>
          <a:p>
            <a:endParaRPr lang="en-GB" dirty="0" smtClean="0"/>
          </a:p>
          <a:p>
            <a:r>
              <a:rPr lang="en-GB" dirty="0" smtClean="0"/>
              <a:t>We introduce a </a:t>
            </a:r>
            <a:r>
              <a:rPr lang="en-GB" b="1" dirty="0" smtClean="0"/>
              <a:t>Command Handler</a:t>
            </a:r>
            <a:r>
              <a:rPr lang="en-GB" dirty="0" smtClean="0"/>
              <a:t> for each </a:t>
            </a:r>
            <a:r>
              <a:rPr lang="en-GB" b="1" dirty="0" smtClean="0"/>
              <a:t>Command</a:t>
            </a:r>
            <a:r>
              <a:rPr lang="en-GB" dirty="0" smtClean="0"/>
              <a:t> that can be invoked, that all implement a specific interface. Command-handlers are registered with a </a:t>
            </a:r>
            <a:r>
              <a:rPr lang="en-GB" b="1" dirty="0" smtClean="0"/>
              <a:t>Command Dispatcher</a:t>
            </a:r>
            <a:r>
              <a:rPr lang="en-GB" dirty="0" smtClean="0"/>
              <a:t> (and can also be removed) at run-time.</a:t>
            </a:r>
          </a:p>
          <a:p>
            <a:endParaRPr lang="en-GB" dirty="0" smtClean="0"/>
          </a:p>
          <a:p>
            <a:r>
              <a:rPr lang="en-GB" dirty="0" smtClean="0"/>
              <a:t>When the application issues a command, it notifies the </a:t>
            </a:r>
            <a:r>
              <a:rPr lang="en-GB" b="1" dirty="0" smtClean="0"/>
              <a:t>Command Dispatcher</a:t>
            </a:r>
            <a:r>
              <a:rPr lang="en-GB" dirty="0" smtClean="0"/>
              <a:t> which dispatches to the command handler(s) associated with the command. </a:t>
            </a:r>
          </a:p>
          <a:p>
            <a:endParaRPr lang="en-GB" dirty="0" smtClean="0"/>
          </a:p>
          <a:p>
            <a:r>
              <a:rPr lang="en-GB" dirty="0" smtClean="0"/>
              <a:t>This decouples dispatch from processing.</a:t>
            </a:r>
          </a:p>
          <a:p>
            <a:endParaRPr lang="en-GB" dirty="0" smtClean="0"/>
          </a:p>
          <a:p>
            <a:r>
              <a:rPr lang="en-US" sz="1200" dirty="0" smtClean="0"/>
              <a:t>The </a:t>
            </a:r>
            <a:r>
              <a:rPr lang="en-US" sz="1200" b="1" dirty="0" smtClean="0"/>
              <a:t>Command Dispatcher</a:t>
            </a:r>
            <a:r>
              <a:rPr lang="en-US" sz="1200" dirty="0" smtClean="0"/>
              <a:t> allows dynamic registration and removal of </a:t>
            </a:r>
            <a:r>
              <a:rPr lang="en-US" sz="1200" b="1" dirty="0" smtClean="0"/>
              <a:t>Command Handlers</a:t>
            </a:r>
            <a:r>
              <a:rPr lang="en-US" sz="1200" dirty="0" smtClean="0"/>
              <a:t>, it is an administrative entity that manages linking of commands to the appropriate command handlers. </a:t>
            </a:r>
          </a:p>
          <a:p>
            <a:endParaRPr lang="en-US" sz="1200" dirty="0" smtClean="0"/>
          </a:p>
          <a:p>
            <a:r>
              <a:rPr lang="en-US" sz="1200" dirty="0" smtClean="0"/>
              <a:t>It relates to the Observer pattern in that hooks together publishers and subscribers.</a:t>
            </a:r>
          </a:p>
          <a:p>
            <a:endParaRPr lang="en-US" sz="1200" dirty="0" smtClean="0"/>
          </a:p>
          <a:p>
            <a:r>
              <a:rPr lang="en-US" sz="1200" dirty="0" smtClean="0"/>
              <a:t>Command Dispatcher registration requires a key – provided by the Command Dispatcher for the </a:t>
            </a:r>
            <a:r>
              <a:rPr lang="en-US" sz="1200" b="1" dirty="0" smtClean="0"/>
              <a:t>Commands</a:t>
            </a:r>
            <a:r>
              <a:rPr lang="en-US" sz="1200" dirty="0" smtClean="0"/>
              <a:t> it can service, using </a:t>
            </a:r>
            <a:r>
              <a:rPr lang="en-US" sz="1200" dirty="0" err="1" smtClean="0"/>
              <a:t>getKey</a:t>
            </a:r>
            <a:r>
              <a:rPr lang="en-US" sz="1200" dirty="0" smtClean="0"/>
              <a:t>(). [In practice we often use RTTI for this].</a:t>
            </a:r>
          </a:p>
          <a:p>
            <a:endParaRPr lang="en-US" sz="1200" dirty="0" smtClean="0"/>
          </a:p>
          <a:p>
            <a:r>
              <a:rPr lang="en-US" sz="1200" dirty="0" smtClean="0"/>
              <a:t>The Command Handler is fired, when a command with the same name (key) is sent to the Command Dispatcher.</a:t>
            </a:r>
          </a:p>
          <a:p>
            <a:endParaRPr lang="en-US" sz="1200" dirty="0" smtClean="0"/>
          </a:p>
          <a:p>
            <a:r>
              <a:rPr lang="en-US" sz="1200" dirty="0" smtClean="0"/>
              <a:t>The Command Dispatcher is a repository of key-value pairs (key., Command Handler) and when the Command Dispatcher is called it looks up the command’s key in the repository. If there is a match it calls the appropriate method(s) on the handler to process the Command.</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67</a:t>
            </a:fld>
            <a:endParaRPr lang="en-US"/>
          </a:p>
        </p:txBody>
      </p:sp>
    </p:spTree>
    <p:extLst>
      <p:ext uri="{BB962C8B-B14F-4D97-AF65-F5344CB8AC3E}">
        <p14:creationId xmlns:p14="http://schemas.microsoft.com/office/powerpoint/2010/main" val="1229253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want to separate an </a:t>
            </a:r>
            <a:r>
              <a:rPr lang="en-GB" b="1" dirty="0" smtClean="0"/>
              <a:t>Action-Request</a:t>
            </a:r>
            <a:r>
              <a:rPr lang="en-GB" dirty="0" smtClean="0"/>
              <a:t> object that contains the identity of the action we want to perform, and the  parameter for that action from the </a:t>
            </a:r>
            <a:r>
              <a:rPr lang="en-GB" b="1" dirty="0" smtClean="0"/>
              <a:t>Action-Handler</a:t>
            </a:r>
            <a:r>
              <a:rPr lang="en-GB" dirty="0" smtClean="0"/>
              <a:t> which knows how to perform that action. </a:t>
            </a:r>
          </a:p>
          <a:p>
            <a:endParaRPr lang="en-GB" dirty="0" smtClean="0"/>
          </a:p>
          <a:p>
            <a:r>
              <a:rPr lang="en-GB" dirty="0" smtClean="0"/>
              <a:t>A Command Dispatcher is an object that links the </a:t>
            </a:r>
            <a:r>
              <a:rPr lang="en-GB" b="1" dirty="0" smtClean="0"/>
              <a:t>Action-Request</a:t>
            </a:r>
            <a:r>
              <a:rPr lang="en-GB" dirty="0" smtClean="0"/>
              <a:t> with the appropriate </a:t>
            </a:r>
            <a:r>
              <a:rPr lang="en-GB" b="1" dirty="0" smtClean="0"/>
              <a:t>Action-Handler</a:t>
            </a:r>
            <a:r>
              <a:rPr lang="en-GB" dirty="0" smtClean="0"/>
              <a:t>.</a:t>
            </a:r>
          </a:p>
          <a:p>
            <a:endParaRPr lang="en-GB" dirty="0" smtClean="0"/>
          </a:p>
          <a:p>
            <a:r>
              <a:rPr lang="en-GB" dirty="0" smtClean="0"/>
              <a:t>We may distinguish between a </a:t>
            </a:r>
            <a:r>
              <a:rPr lang="en-GB" b="1" dirty="0" smtClean="0"/>
              <a:t>Command</a:t>
            </a:r>
            <a:r>
              <a:rPr lang="en-GB" dirty="0" smtClean="0"/>
              <a:t> Action-Request that has one Action Handler and an </a:t>
            </a:r>
            <a:r>
              <a:rPr lang="en-GB" b="1" dirty="0" smtClean="0"/>
              <a:t>Event</a:t>
            </a:r>
            <a:r>
              <a:rPr lang="en-GB" dirty="0" smtClean="0"/>
              <a:t> Action-Request that has many</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68</a:t>
            </a:fld>
            <a:endParaRPr lang="en-US"/>
          </a:p>
        </p:txBody>
      </p:sp>
    </p:spTree>
    <p:extLst>
      <p:ext uri="{BB962C8B-B14F-4D97-AF65-F5344CB8AC3E}">
        <p14:creationId xmlns:p14="http://schemas.microsoft.com/office/powerpoint/2010/main" val="102199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9</a:t>
            </a:fld>
            <a:endParaRPr lang="en-US"/>
          </a:p>
        </p:txBody>
      </p:sp>
    </p:spTree>
    <p:extLst>
      <p:ext uri="{BB962C8B-B14F-4D97-AF65-F5344CB8AC3E}">
        <p14:creationId xmlns:p14="http://schemas.microsoft.com/office/powerpoint/2010/main" val="162525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depend downward with a layered infrastructure</a:t>
            </a:r>
            <a:r>
              <a:rPr lang="en-US" baseline="0" dirty="0" smtClean="0"/>
              <a:t> to prevent cycles of dependency between modules.</a:t>
            </a:r>
          </a:p>
          <a:p>
            <a:endParaRPr lang="en-US" baseline="0" dirty="0" smtClean="0"/>
          </a:p>
          <a:p>
            <a:r>
              <a:rPr lang="en-US" baseline="0" dirty="0" smtClean="0"/>
              <a:t>When thinking of a system in terms of layers, you imagine the principal subsystems in the software arranged in some form of layer cake, where each layer rests on a lower layer. In this scheme the higher layer uses various services defined by the lower layer, but the lower layer is unaware of the higher layer. Furthermore, each layer usually hides its lower layers from the layers above, so layer 4 uses the services of layer 3, which uses the services of layer 2, but layer 4 is unaware of layer 2.  Fowler, Martin. Patterns of Enterprise Application Architecture (Addison-Wesley Signature Series (Fowler)) (p. 17).</a:t>
            </a:r>
          </a:p>
          <a:p>
            <a:endParaRPr lang="en-US" baseline="0" dirty="0" smtClean="0"/>
          </a:p>
          <a:p>
            <a:r>
              <a:rPr lang="en-US" baseline="0" dirty="0" smtClean="0"/>
              <a:t>Presentation logic is about how to handle the interaction between the user and the software. This can be as simple as a command-line or text-based menu system, but these days it’s more likely to be a rich-client graphics UI or an HTML-based browser UI. (In this book I use rich client to mean a Windows/Swing/fat-client UI, as opposed to an HTML browser.) The primary responsibilities of the presentation layer are to display information to the user and to interpret commands from the user into actions upon the domain and data source. </a:t>
            </a:r>
          </a:p>
          <a:p>
            <a:endParaRPr lang="en-US" baseline="0" dirty="0" smtClean="0"/>
          </a:p>
          <a:p>
            <a:r>
              <a:rPr lang="en-US" baseline="0" dirty="0" smtClean="0"/>
              <a:t>Data source logic is about communicating with other systems that carry out tasks on behalf of the application. These can be transaction monitors, other applications, messaging systems, and so forth. For most enterprise applications the biggest piece of data source logic is a database that is primarily responsible for storing persistent data.</a:t>
            </a:r>
          </a:p>
          <a:p>
            <a:endParaRPr lang="en-US" baseline="0" dirty="0" smtClean="0"/>
          </a:p>
          <a:p>
            <a:endParaRPr lang="en-US" baseline="0" dirty="0" smtClean="0"/>
          </a:p>
          <a:p>
            <a:r>
              <a:rPr lang="en-US" baseline="0" dirty="0" smtClean="0"/>
              <a:t>The remaining piece is the domain logic, also referred to as business logic. This is the work that this application needs to do for the domain you’re working with. It involves calculations based on inputs and stored data, validation of any data that comes in from the presentation, and figuring out exactly what data source logic to dispatch, depending on commands received from the presentation.</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11</a:t>
            </a:fld>
            <a:endParaRPr lang="en-US"/>
          </a:p>
        </p:txBody>
      </p:sp>
    </p:spTree>
    <p:extLst>
      <p:ext uri="{BB962C8B-B14F-4D97-AF65-F5344CB8AC3E}">
        <p14:creationId xmlns:p14="http://schemas.microsoft.com/office/powerpoint/2010/main" val="125150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common approach in handling domain logic is to split the domain layer in two. </a:t>
            </a:r>
          </a:p>
          <a:p>
            <a:endParaRPr lang="en-US" dirty="0" smtClean="0"/>
          </a:p>
          <a:p>
            <a:r>
              <a:rPr lang="en-US" dirty="0" smtClean="0"/>
              <a:t>A Service Layer is placed over an underlying Entity Model. </a:t>
            </a:r>
          </a:p>
          <a:p>
            <a:endParaRPr lang="en-US" dirty="0" smtClean="0"/>
          </a:p>
          <a:p>
            <a:r>
              <a:rPr lang="en-US" dirty="0" smtClean="0"/>
              <a:t>Usually you only get this with a Domain Model (since a domain layer that uses only Transaction Script isn’t complex enough to warrant a separate layer. The presentation logic interacts with the domain purely through the Service Layer, which acts as an API for the application.</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13</a:t>
            </a:fld>
            <a:endParaRPr lang="en-US"/>
          </a:p>
        </p:txBody>
      </p:sp>
    </p:spTree>
    <p:extLst>
      <p:ext uri="{BB962C8B-B14F-4D97-AF65-F5344CB8AC3E}">
        <p14:creationId xmlns:p14="http://schemas.microsoft.com/office/powerpoint/2010/main" val="47757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providing a clear API, the Service Layer (133) is also a good spot to place such things as transaction control and security. This gives you a simple model of taking each method in the Service Layer (133) and describing its transactional and security characteristics. A separate properties file is a common choice for this, but .NET’s attributes provide a nice way of doing it directly in the code. </a:t>
            </a:r>
          </a:p>
          <a:p>
            <a:endParaRPr lang="en-US" dirty="0" smtClean="0"/>
          </a:p>
          <a:p>
            <a:r>
              <a:rPr lang="en-US" dirty="0" smtClean="0"/>
              <a:t>When you see a Service Layer (133), a key decision is how much behavior to put in it. The minimal case is to make the Service Layer (133) a facade so that all of the real behavior is in underlying objects and all the Service Layer (133) does is forward calls on the facade to lower-level objects. In that case the Service Layer (133) provides an API that’s easier to use because it’s typically oriented around use cases. It also makes a convenient point for adding transactional wrappers and security checks. At the other extreme, most business logic is placed in Transaction Scripts (110) inside the Service Layer (133). The underlying domain objects are very simple; if it’s a Domain Model (116) it will be one-to-one with the database and you can thus use a simpler data source layer such as Active Record (160).Fowler, Martin. Patterns of Enterprise Application Architecture (Addison-Wesley Signature Series (Fowler)) (p. 31). Pearson Education. Kindle Edition.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15</a:t>
            </a:fld>
            <a:endParaRPr lang="en-US"/>
          </a:p>
        </p:txBody>
      </p:sp>
    </p:spTree>
    <p:extLst>
      <p:ext uri="{BB962C8B-B14F-4D97-AF65-F5344CB8AC3E}">
        <p14:creationId xmlns:p14="http://schemas.microsoft.com/office/powerpoint/2010/main" val="1223447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Removing any left-right or up-down asymmetry for a moment, we see that the application communicates over ‘’ports’’ to external agencies. The word “port” is supposed to evoke thoughts of ‘’ports’’ in an operating system, where any device that adheres to the protocols of a port can be plugged into it; and ‘’ports’’ on electronics gadgets, where again, any device that fits the mechanical and electrical protocols can be plugged in. </a:t>
            </a:r>
          </a:p>
          <a:p>
            <a:endParaRPr lang="en-US" dirty="0" smtClean="0"/>
          </a:p>
          <a:p>
            <a:r>
              <a:rPr lang="en-US" dirty="0" smtClean="0"/>
              <a:t>The protocol for a port is given by the </a:t>
            </a:r>
            <a:r>
              <a:rPr lang="en-US" i="1" dirty="0" smtClean="0"/>
              <a:t>purpose of the conversation</a:t>
            </a:r>
            <a:r>
              <a:rPr lang="en-US" dirty="0" smtClean="0"/>
              <a:t> between the two devices. </a:t>
            </a:r>
          </a:p>
          <a:p>
            <a:endParaRPr lang="en-US" dirty="0" smtClean="0"/>
          </a:p>
          <a:p>
            <a:r>
              <a:rPr lang="en-US" dirty="0" smtClean="0"/>
              <a:t>The protocol takes the form of an application program interface (API).</a:t>
            </a:r>
          </a:p>
          <a:p>
            <a:endParaRPr lang="en-US" dirty="0" smtClean="0"/>
          </a:p>
          <a:p>
            <a:r>
              <a:rPr lang="en-US" dirty="0" smtClean="0"/>
              <a:t>For each external device there is an ‘’adapter’’ that converts the API definition to the signals needed by that device and vice versa. A graphical user interface or GUI is an example of an adapter that maps the movements of a person to the API of the port. Other adapters that fit the same port are automated test harnesses such as FIT or </a:t>
            </a:r>
            <a:r>
              <a:rPr lang="en-US" dirty="0" err="1" smtClean="0"/>
              <a:t>Fitnesse</a:t>
            </a:r>
            <a:r>
              <a:rPr lang="en-US" dirty="0" smtClean="0"/>
              <a:t>, batch drivers, and any code needed for communication between applications across the enterprise or net.</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example when a client POSTs a request to the REST API exposed by our application the adapter receives the HTTP request, transforms it into a call onto our domain, and marshals the response back out to the client over HTTP. Similarly if our application needs to retrieve persisted entity state to initialise the domain it calls out to an adapter that wraps access to the DB.</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The layer between the adapter and the domain is identified as the </a:t>
            </a:r>
            <a:r>
              <a:rPr lang="en-GB" b="1" dirty="0" smtClean="0"/>
              <a:t>ports</a:t>
            </a:r>
            <a:r>
              <a:rPr lang="en-GB" dirty="0" smtClean="0"/>
              <a:t> layer. Our </a:t>
            </a:r>
            <a:r>
              <a:rPr lang="en-GB" i="1" dirty="0" smtClean="0"/>
              <a:t>domain is inside the port</a:t>
            </a:r>
            <a:r>
              <a:rPr lang="en-GB" dirty="0" smtClean="0"/>
              <a:t>, </a:t>
            </a:r>
            <a:r>
              <a:rPr lang="en-GB" i="1" dirty="0" smtClean="0"/>
              <a:t>adapters for external entities are on the outside of the port</a:t>
            </a:r>
            <a:r>
              <a:rPr lang="en-GB" dirty="0" smtClean="0"/>
              <a:t>. </a:t>
            </a:r>
          </a:p>
          <a:p>
            <a:endParaRPr lang="en-GB" dirty="0" smtClean="0"/>
          </a:p>
          <a:p>
            <a:r>
              <a:rPr lang="en-GB" dirty="0" smtClean="0"/>
              <a:t>The notion of a 'port' invokes the OS idea that any device that adheres to a know protocol can be plugged into a port. Similarly, many adapters may use our 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20</a:t>
            </a:fld>
            <a:endParaRPr lang="en-US"/>
          </a:p>
        </p:txBody>
      </p:sp>
    </p:spTree>
    <p:extLst>
      <p:ext uri="{BB962C8B-B14F-4D97-AF65-F5344CB8AC3E}">
        <p14:creationId xmlns:p14="http://schemas.microsoft.com/office/powerpoint/2010/main" val="193568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change is that because our rules</a:t>
            </a:r>
            <a:r>
              <a:rPr lang="en-US" baseline="0" dirty="0" smtClean="0"/>
              <a:t> say that we must depend inwards, the domain code no longer depends on the infrastructure code. The infrastructure code, called the adapter in this mode depends on the ports or application, but not the other way around. So how do we access the infrastructure i.e. the database from the port or application?</a:t>
            </a:r>
          </a:p>
          <a:p>
            <a:endParaRPr lang="en-US" baseline="0" dirty="0" smtClean="0"/>
          </a:p>
          <a:p>
            <a:r>
              <a:rPr lang="en-US" baseline="0" dirty="0" smtClean="0"/>
              <a:t>We have to use Dependency inversion. Dependency Inversion is a technique where we reverse the direction of a dependency by introducing an abstraction. We introduce the abstraction of an interface in our layer, which we can depend on, and then the layer that depends on us, provides a concrete implementation of that interface.</a:t>
            </a:r>
          </a:p>
          <a:p>
            <a:endParaRPr lang="en-US" baseline="0" dirty="0" smtClean="0"/>
          </a:p>
          <a:p>
            <a:r>
              <a:rPr lang="en-US" baseline="0" dirty="0" smtClean="0"/>
              <a:t>At runtime the ‘main’ in our application serves as the Composition Root and hooks us up to that interface.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21</a:t>
            </a:fld>
            <a:endParaRPr lang="en-US"/>
          </a:p>
        </p:txBody>
      </p:sp>
    </p:spTree>
    <p:extLst>
      <p:ext uri="{BB962C8B-B14F-4D97-AF65-F5344CB8AC3E}">
        <p14:creationId xmlns:p14="http://schemas.microsoft.com/office/powerpoint/2010/main" val="142741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3CF0900-FDA7-0148-9933-4178E3499817}" type="datetime1">
              <a:rPr lang="en-GB" smtClean="0"/>
              <a:t>15/11/2018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8432359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897BB2-7346-BC44-B4D6-CA937AE7B92F}" type="datetime1">
              <a:rPr lang="en-GB" smtClean="0"/>
              <a:t>15/11/2018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1766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EB9D08-DA21-CE4C-A3BE-1EE71578E196}" type="datetime1">
              <a:rPr lang="en-GB" smtClean="0"/>
              <a:t>15/11/2018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89248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93C442-00A6-204A-B55C-CE3520523C7D}" type="datetime1">
              <a:rPr lang="en-GB" smtClean="0"/>
              <a:t>15/11/2018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814264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2DFE5E5-47BF-1945-A72A-73293CE7EABA}" type="datetime1">
              <a:rPr lang="en-GB" smtClean="0"/>
              <a:t>15/11/2018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2175510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4FA752C-F1D1-9249-B5D6-D4CEEB0CD450}" type="datetime1">
              <a:rPr lang="en-GB" smtClean="0"/>
              <a:t>15/11/2018</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36275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AEC2EBF-0784-FA4A-B471-1D440C9FED44}" type="datetime1">
              <a:rPr lang="en-GB" smtClean="0"/>
              <a:t>15/11/2018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792DF1-A555-43FA-AD2F-E7EC51E120F1}" type="slidenum">
              <a:rPr lang="en-GB" smtClean="0"/>
              <a:t>‹#›</a:t>
            </a:fld>
            <a:endParaRPr lang="en-GB"/>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7267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4B0FDB7-6092-E94B-9926-A307F7E8410A}" type="datetime1">
              <a:rPr lang="en-GB" smtClean="0"/>
              <a:t>15/11/2018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15649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6A4BD-CF4B-DF43-B5DD-12486CB1FA0A}" type="datetime1">
              <a:rPr lang="en-GB" smtClean="0"/>
              <a:t>15/11/2018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40475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2C2BCE7D-DC86-D447-8D8C-B5988EC0371A}" type="datetime1">
              <a:rPr lang="en-GB" smtClean="0"/>
              <a:t>15/11/2018</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69765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A20C2FB-2001-7749-97B5-980C7E33CF24}" type="datetime1">
              <a:rPr lang="en-GB" smtClean="0"/>
              <a:t>15/11/2018</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9625222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C9B7E7A-EBAB-3E42-AE8B-BDF6896DABC9}" type="datetime1">
              <a:rPr lang="en-GB" smtClean="0"/>
              <a:t>15/11/2018</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A792DF1-A555-43FA-AD2F-E7EC51E120F1}" type="slidenum">
              <a:rPr lang="en-GB" smtClean="0"/>
              <a:t>‹#›</a:t>
            </a:fld>
            <a:endParaRPr lang="en-GB"/>
          </a:p>
        </p:txBody>
      </p:sp>
    </p:spTree>
    <p:extLst>
      <p:ext uri="{BB962C8B-B14F-4D97-AF65-F5344CB8AC3E}">
        <p14:creationId xmlns:p14="http://schemas.microsoft.com/office/powerpoint/2010/main" val="12807801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jpg"/><Relationship Id="rId9"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00485-7B8F-4364-A168-9BCF14B9AFD8}"/>
              </a:ext>
            </a:extLst>
          </p:cNvPr>
          <p:cNvSpPr>
            <a:spLocks noGrp="1"/>
          </p:cNvSpPr>
          <p:nvPr>
            <p:ph type="ctrTitle"/>
          </p:nvPr>
        </p:nvSpPr>
        <p:spPr/>
        <p:txBody>
          <a:bodyPr/>
          <a:lstStyle/>
          <a:p>
            <a:r>
              <a:rPr lang="en-GB" dirty="0"/>
              <a:t>Clean Architecture</a:t>
            </a:r>
          </a:p>
        </p:txBody>
      </p:sp>
      <p:sp>
        <p:nvSpPr>
          <p:cNvPr id="3" name="Subtitle 2">
            <a:extLst>
              <a:ext uri="{FF2B5EF4-FFF2-40B4-BE49-F238E27FC236}">
                <a16:creationId xmlns="" xmlns:a16="http://schemas.microsoft.com/office/drawing/2014/main" id="{56718B2F-630C-4EB0-BB6E-563DEB660EEF}"/>
              </a:ext>
            </a:extLst>
          </p:cNvPr>
          <p:cNvSpPr>
            <a:spLocks noGrp="1"/>
          </p:cNvSpPr>
          <p:nvPr>
            <p:ph type="subTitle" idx="1"/>
          </p:nvPr>
        </p:nvSpPr>
        <p:spPr/>
        <p:txBody>
          <a:bodyPr>
            <a:normAutofit lnSpcReduction="10000"/>
          </a:bodyPr>
          <a:lstStyle/>
          <a:p>
            <a:r>
              <a:rPr lang="en-GB" dirty="0"/>
              <a:t>Implementing in .</a:t>
            </a:r>
            <a:r>
              <a:rPr lang="en-GB" dirty="0" smtClean="0"/>
              <a:t>NET</a:t>
            </a:r>
          </a:p>
          <a:p>
            <a:r>
              <a:rPr lang="en-GB" dirty="0" smtClean="0"/>
              <a:t>Ian Cooper</a:t>
            </a:r>
          </a:p>
          <a:p>
            <a:r>
              <a:rPr lang="en-GB" dirty="0" smtClean="0"/>
              <a:t>@</a:t>
            </a:r>
            <a:r>
              <a:rPr lang="en-GB" dirty="0" err="1" smtClean="0"/>
              <a:t>ICooper</a:t>
            </a:r>
            <a:endParaRPr lang="en-GB" dirty="0"/>
          </a:p>
        </p:txBody>
      </p:sp>
    </p:spTree>
    <p:extLst>
      <p:ext uri="{BB962C8B-B14F-4D97-AF65-F5344CB8AC3E}">
        <p14:creationId xmlns:p14="http://schemas.microsoft.com/office/powerpoint/2010/main" val="4180027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Layering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792DF1-A555-43FA-AD2F-E7EC51E120F1}" type="slidenum">
              <a:rPr lang="en-GB" smtClean="0"/>
              <a:t>10</a:t>
            </a:fld>
            <a:endParaRPr lang="en-GB"/>
          </a:p>
        </p:txBody>
      </p:sp>
    </p:spTree>
    <p:extLst>
      <p:ext uri="{BB962C8B-B14F-4D97-AF65-F5344CB8AC3E}">
        <p14:creationId xmlns:p14="http://schemas.microsoft.com/office/powerpoint/2010/main" val="2059364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243011" y="151447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3010" y="3967162"/>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43012" y="5381625"/>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15585" y="4841432"/>
            <a:ext cx="2028825" cy="369332"/>
          </a:xfrm>
          <a:prstGeom prst="rect">
            <a:avLst/>
          </a:prstGeom>
          <a:noFill/>
        </p:spPr>
        <p:txBody>
          <a:bodyPr wrap="square" rtlCol="0">
            <a:spAutoFit/>
          </a:bodyPr>
          <a:lstStyle/>
          <a:p>
            <a:r>
              <a:rPr lang="en-US" dirty="0" smtClean="0"/>
              <a:t>Infrastructure</a:t>
            </a:r>
            <a:endParaRPr lang="en-US" dirty="0"/>
          </a:p>
        </p:txBody>
      </p:sp>
      <p:sp>
        <p:nvSpPr>
          <p:cNvPr id="8" name="TextBox 7"/>
          <p:cNvSpPr txBox="1"/>
          <p:nvPr/>
        </p:nvSpPr>
        <p:spPr>
          <a:xfrm>
            <a:off x="10415585" y="2517809"/>
            <a:ext cx="1028703" cy="369332"/>
          </a:xfrm>
          <a:prstGeom prst="rect">
            <a:avLst/>
          </a:prstGeom>
          <a:noFill/>
        </p:spPr>
        <p:txBody>
          <a:bodyPr wrap="square" rtlCol="0">
            <a:spAutoFit/>
          </a:bodyPr>
          <a:lstStyle/>
          <a:p>
            <a:r>
              <a:rPr lang="en-US" dirty="0" smtClean="0"/>
              <a:t>Domain</a:t>
            </a:r>
            <a:endParaRPr lang="en-US" dirty="0"/>
          </a:p>
        </p:txBody>
      </p:sp>
      <p:sp>
        <p:nvSpPr>
          <p:cNvPr id="10" name="TextBox 9"/>
          <p:cNvSpPr txBox="1"/>
          <p:nvPr/>
        </p:nvSpPr>
        <p:spPr>
          <a:xfrm>
            <a:off x="10415585" y="953922"/>
            <a:ext cx="442915" cy="369332"/>
          </a:xfrm>
          <a:prstGeom prst="rect">
            <a:avLst/>
          </a:prstGeom>
          <a:noFill/>
        </p:spPr>
        <p:txBody>
          <a:bodyPr wrap="square" rtlCol="0">
            <a:spAutoFit/>
          </a:bodyPr>
          <a:lstStyle/>
          <a:p>
            <a:r>
              <a:rPr lang="en-US" dirty="0" smtClean="0"/>
              <a:t>UI</a:t>
            </a:r>
            <a:endParaRPr lang="en-US" dirty="0"/>
          </a:p>
        </p:txBody>
      </p:sp>
      <p:sp>
        <p:nvSpPr>
          <p:cNvPr id="11" name="Rectangle 10"/>
          <p:cNvSpPr/>
          <p:nvPr/>
        </p:nvSpPr>
        <p:spPr>
          <a:xfrm>
            <a:off x="3457576" y="98297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3" name="Rectangle 12"/>
          <p:cNvSpPr/>
          <p:nvPr/>
        </p:nvSpPr>
        <p:spPr>
          <a:xfrm>
            <a:off x="4043363" y="3209091"/>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3457576" y="463795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6" name="Straight Arrow Connector 15"/>
          <p:cNvCxnSpPr/>
          <p:nvPr/>
        </p:nvCxnSpPr>
        <p:spPr>
          <a:xfrm>
            <a:off x="3629026" y="1578052"/>
            <a:ext cx="42862" cy="305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a:off x="4486276" y="1578052"/>
            <a:ext cx="0" cy="152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0"/>
          </p:cNvCxnSpPr>
          <p:nvPr/>
        </p:nvCxnSpPr>
        <p:spPr>
          <a:xfrm>
            <a:off x="4467226" y="3779633"/>
            <a:ext cx="19050" cy="85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07832" y="2849878"/>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5364959" y="2530432"/>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AA792DF1-A555-43FA-AD2F-E7EC51E120F1}" type="slidenum">
              <a:rPr lang="en-GB" smtClean="0"/>
              <a:t>11</a:t>
            </a:fld>
            <a:endParaRPr lang="en-GB"/>
          </a:p>
        </p:txBody>
      </p:sp>
    </p:spTree>
    <p:extLst>
      <p:ext uri="{BB962C8B-B14F-4D97-AF65-F5344CB8AC3E}">
        <p14:creationId xmlns:p14="http://schemas.microsoft.com/office/powerpoint/2010/main" val="1362264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71562"/>
            <a:ext cx="10401300" cy="954107"/>
          </a:xfrm>
          <a:prstGeom prst="rect">
            <a:avLst/>
          </a:prstGeom>
          <a:noFill/>
        </p:spPr>
        <p:txBody>
          <a:bodyPr wrap="square" rtlCol="0">
            <a:spAutoFit/>
          </a:bodyPr>
          <a:lstStyle/>
          <a:p>
            <a:pPr algn="ctr"/>
            <a:r>
              <a:rPr lang="en-US" sz="2800" dirty="0" smtClean="0"/>
              <a:t>We can reason about a layer as a coherent whole, without worrying about the implementation of other layers</a:t>
            </a:r>
            <a:endParaRPr lang="en-US" sz="2800" dirty="0"/>
          </a:p>
        </p:txBody>
      </p:sp>
      <p:sp>
        <p:nvSpPr>
          <p:cNvPr id="3" name="TextBox 2"/>
          <p:cNvSpPr txBox="1"/>
          <p:nvPr/>
        </p:nvSpPr>
        <p:spPr>
          <a:xfrm>
            <a:off x="914400" y="2452687"/>
            <a:ext cx="10401300" cy="523220"/>
          </a:xfrm>
          <a:prstGeom prst="rect">
            <a:avLst/>
          </a:prstGeom>
          <a:noFill/>
        </p:spPr>
        <p:txBody>
          <a:bodyPr wrap="square" rtlCol="0">
            <a:spAutoFit/>
          </a:bodyPr>
          <a:lstStyle/>
          <a:p>
            <a:pPr algn="ctr"/>
            <a:r>
              <a:rPr lang="en-US" sz="2800" dirty="0" smtClean="0"/>
              <a:t>You can substitute layers with alternative implementations</a:t>
            </a:r>
            <a:endParaRPr lang="en-US" sz="2800" dirty="0"/>
          </a:p>
        </p:txBody>
      </p:sp>
      <p:sp>
        <p:nvSpPr>
          <p:cNvPr id="4" name="TextBox 3"/>
          <p:cNvSpPr txBox="1"/>
          <p:nvPr/>
        </p:nvSpPr>
        <p:spPr>
          <a:xfrm>
            <a:off x="914400" y="4888825"/>
            <a:ext cx="10401300" cy="523220"/>
          </a:xfrm>
          <a:prstGeom prst="rect">
            <a:avLst/>
          </a:prstGeom>
          <a:noFill/>
        </p:spPr>
        <p:txBody>
          <a:bodyPr wrap="square" rtlCol="0">
            <a:spAutoFit/>
          </a:bodyPr>
          <a:lstStyle/>
          <a:p>
            <a:pPr algn="ctr"/>
            <a:r>
              <a:rPr lang="en-US" sz="2800" dirty="0" smtClean="0"/>
              <a:t>You can minimize dependencies between layers</a:t>
            </a:r>
            <a:endParaRPr lang="en-US" sz="2800" dirty="0"/>
          </a:p>
        </p:txBody>
      </p:sp>
      <p:sp>
        <p:nvSpPr>
          <p:cNvPr id="5" name="TextBox 4"/>
          <p:cNvSpPr txBox="1"/>
          <p:nvPr/>
        </p:nvSpPr>
        <p:spPr>
          <a:xfrm>
            <a:off x="795338" y="3712487"/>
            <a:ext cx="10401300" cy="523220"/>
          </a:xfrm>
          <a:prstGeom prst="rect">
            <a:avLst/>
          </a:prstGeom>
          <a:noFill/>
        </p:spPr>
        <p:txBody>
          <a:bodyPr wrap="square" rtlCol="0">
            <a:spAutoFit/>
          </a:bodyPr>
          <a:lstStyle/>
          <a:p>
            <a:pPr algn="ctr"/>
            <a:r>
              <a:rPr lang="en-US" sz="2800" dirty="0" smtClean="0"/>
              <a:t>You can </a:t>
            </a:r>
            <a:r>
              <a:rPr lang="en-US" sz="2800" dirty="0" smtClean="0"/>
              <a:t>defer decisions about layer implementations</a:t>
            </a:r>
            <a:endParaRPr lang="en-US" sz="2800" dirty="0"/>
          </a:p>
        </p:txBody>
      </p:sp>
      <p:sp>
        <p:nvSpPr>
          <p:cNvPr id="6" name="Slide Number Placeholder 5"/>
          <p:cNvSpPr>
            <a:spLocks noGrp="1"/>
          </p:cNvSpPr>
          <p:nvPr>
            <p:ph type="sldNum" sz="quarter" idx="12"/>
          </p:nvPr>
        </p:nvSpPr>
        <p:spPr/>
        <p:txBody>
          <a:bodyPr/>
          <a:lstStyle/>
          <a:p>
            <a:fld id="{AA792DF1-A555-43FA-AD2F-E7EC51E120F1}" type="slidenum">
              <a:rPr lang="en-GB" smtClean="0"/>
              <a:t>12</a:t>
            </a:fld>
            <a:endParaRPr lang="en-GB"/>
          </a:p>
        </p:txBody>
      </p:sp>
    </p:spTree>
    <p:extLst>
      <p:ext uri="{BB962C8B-B14F-4D97-AF65-F5344CB8AC3E}">
        <p14:creationId xmlns:p14="http://schemas.microsoft.com/office/powerpoint/2010/main" val="59407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243011" y="151447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43010" y="260985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3010" y="396716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43012" y="53816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94171" y="5012293"/>
            <a:ext cx="2028825" cy="369332"/>
          </a:xfrm>
          <a:prstGeom prst="rect">
            <a:avLst/>
          </a:prstGeom>
          <a:noFill/>
        </p:spPr>
        <p:txBody>
          <a:bodyPr wrap="square" rtlCol="0">
            <a:spAutoFit/>
          </a:bodyPr>
          <a:lstStyle/>
          <a:p>
            <a:r>
              <a:rPr lang="en-US" dirty="0" smtClean="0"/>
              <a:t>Infrastructure</a:t>
            </a:r>
            <a:endParaRPr lang="en-US" dirty="0"/>
          </a:p>
        </p:txBody>
      </p:sp>
      <p:sp>
        <p:nvSpPr>
          <p:cNvPr id="8" name="TextBox 7"/>
          <p:cNvSpPr txBox="1"/>
          <p:nvPr/>
        </p:nvSpPr>
        <p:spPr>
          <a:xfrm>
            <a:off x="10494168" y="2224441"/>
            <a:ext cx="1014416" cy="369332"/>
          </a:xfrm>
          <a:prstGeom prst="rect">
            <a:avLst/>
          </a:prstGeom>
          <a:noFill/>
        </p:spPr>
        <p:txBody>
          <a:bodyPr wrap="square" rtlCol="0">
            <a:spAutoFit/>
          </a:bodyPr>
          <a:lstStyle/>
          <a:p>
            <a:r>
              <a:rPr lang="en-US" dirty="0" smtClean="0"/>
              <a:t>Domain</a:t>
            </a:r>
            <a:endParaRPr lang="en-US" dirty="0"/>
          </a:p>
        </p:txBody>
      </p:sp>
      <p:sp>
        <p:nvSpPr>
          <p:cNvPr id="9" name="TextBox 8"/>
          <p:cNvSpPr txBox="1"/>
          <p:nvPr/>
        </p:nvSpPr>
        <p:spPr>
          <a:xfrm>
            <a:off x="6979445" y="2237896"/>
            <a:ext cx="992981" cy="369332"/>
          </a:xfrm>
          <a:prstGeom prst="rect">
            <a:avLst/>
          </a:prstGeom>
          <a:noFill/>
        </p:spPr>
        <p:txBody>
          <a:bodyPr wrap="square" rtlCol="0">
            <a:spAutoFit/>
          </a:bodyPr>
          <a:lstStyle/>
          <a:p>
            <a:r>
              <a:rPr lang="en-US" dirty="0" smtClean="0">
                <a:solidFill>
                  <a:schemeClr val="bg2">
                    <a:lumMod val="75000"/>
                  </a:schemeClr>
                </a:solidFill>
              </a:rPr>
              <a:t>Service</a:t>
            </a:r>
            <a:endParaRPr lang="en-US" dirty="0">
              <a:solidFill>
                <a:schemeClr val="bg2">
                  <a:lumMod val="75000"/>
                </a:schemeClr>
              </a:solidFill>
            </a:endParaRPr>
          </a:p>
        </p:txBody>
      </p:sp>
      <p:sp>
        <p:nvSpPr>
          <p:cNvPr id="10" name="TextBox 9"/>
          <p:cNvSpPr txBox="1"/>
          <p:nvPr/>
        </p:nvSpPr>
        <p:spPr>
          <a:xfrm>
            <a:off x="10494168" y="982979"/>
            <a:ext cx="471490" cy="369332"/>
          </a:xfrm>
          <a:prstGeom prst="rect">
            <a:avLst/>
          </a:prstGeom>
          <a:noFill/>
        </p:spPr>
        <p:txBody>
          <a:bodyPr wrap="square" rtlCol="0">
            <a:spAutoFit/>
          </a:bodyPr>
          <a:lstStyle/>
          <a:p>
            <a:r>
              <a:rPr lang="en-US" dirty="0" smtClean="0"/>
              <a:t>UI</a:t>
            </a:r>
            <a:endParaRPr lang="en-US" dirty="0"/>
          </a:p>
        </p:txBody>
      </p:sp>
      <p:sp>
        <p:nvSpPr>
          <p:cNvPr id="11" name="Rectangle 10"/>
          <p:cNvSpPr/>
          <p:nvPr/>
        </p:nvSpPr>
        <p:spPr>
          <a:xfrm>
            <a:off x="3457576" y="98297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4043363" y="200560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4043363" y="3209091"/>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3457576" y="463795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6" name="Straight Arrow Connector 15"/>
          <p:cNvCxnSpPr/>
          <p:nvPr/>
        </p:nvCxnSpPr>
        <p:spPr>
          <a:xfrm>
            <a:off x="3629026" y="1578052"/>
            <a:ext cx="42862" cy="305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a:off x="4486276" y="1578052"/>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486276" y="2621812"/>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0"/>
          </p:cNvCxnSpPr>
          <p:nvPr/>
        </p:nvCxnSpPr>
        <p:spPr>
          <a:xfrm>
            <a:off x="4467226" y="3779633"/>
            <a:ext cx="19050" cy="85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07832" y="2849878"/>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5364959" y="2530432"/>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979446" y="2732961"/>
            <a:ext cx="992980" cy="369332"/>
          </a:xfrm>
          <a:prstGeom prst="rect">
            <a:avLst/>
          </a:prstGeom>
          <a:noFill/>
        </p:spPr>
        <p:txBody>
          <a:bodyPr wrap="square" rtlCol="0">
            <a:spAutoFit/>
          </a:bodyPr>
          <a:lstStyle/>
          <a:p>
            <a:r>
              <a:rPr lang="en-US" dirty="0" smtClean="0">
                <a:solidFill>
                  <a:schemeClr val="bg2">
                    <a:lumMod val="75000"/>
                  </a:schemeClr>
                </a:solidFill>
              </a:rPr>
              <a:t>Entity</a:t>
            </a:r>
            <a:endParaRPr lang="en-US" dirty="0">
              <a:solidFill>
                <a:schemeClr val="bg2">
                  <a:lumMod val="75000"/>
                </a:schemeClr>
              </a:solidFill>
            </a:endParaRPr>
          </a:p>
        </p:txBody>
      </p:sp>
      <p:sp>
        <p:nvSpPr>
          <p:cNvPr id="2" name="Slide Number Placeholder 1"/>
          <p:cNvSpPr>
            <a:spLocks noGrp="1"/>
          </p:cNvSpPr>
          <p:nvPr>
            <p:ph type="sldNum" sz="quarter" idx="12"/>
          </p:nvPr>
        </p:nvSpPr>
        <p:spPr/>
        <p:txBody>
          <a:bodyPr/>
          <a:lstStyle/>
          <a:p>
            <a:fld id="{AA792DF1-A555-43FA-AD2F-E7EC51E120F1}" type="slidenum">
              <a:rPr lang="en-GB" smtClean="0"/>
              <a:t>13</a:t>
            </a:fld>
            <a:endParaRPr lang="en-GB"/>
          </a:p>
        </p:txBody>
      </p:sp>
    </p:spTree>
    <p:extLst>
      <p:ext uri="{BB962C8B-B14F-4D97-AF65-F5344CB8AC3E}">
        <p14:creationId xmlns:p14="http://schemas.microsoft.com/office/powerpoint/2010/main" val="1694683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1671637"/>
            <a:ext cx="7672388" cy="523220"/>
          </a:xfrm>
          <a:prstGeom prst="rect">
            <a:avLst/>
          </a:prstGeom>
          <a:noFill/>
        </p:spPr>
        <p:txBody>
          <a:bodyPr wrap="square" rtlCol="0">
            <a:spAutoFit/>
          </a:bodyPr>
          <a:lstStyle/>
          <a:p>
            <a:pPr algn="ctr"/>
            <a:r>
              <a:rPr lang="en-US" sz="2800" dirty="0" smtClean="0"/>
              <a:t>We </a:t>
            </a:r>
            <a:r>
              <a:rPr lang="en-US" sz="2800" smtClean="0"/>
              <a:t>can distinguish two types of ‘business logic’</a:t>
            </a:r>
            <a:endParaRPr lang="en-US" sz="2800"/>
          </a:p>
        </p:txBody>
      </p:sp>
      <p:sp>
        <p:nvSpPr>
          <p:cNvPr id="3" name="TextBox 2"/>
          <p:cNvSpPr txBox="1"/>
          <p:nvPr/>
        </p:nvSpPr>
        <p:spPr>
          <a:xfrm>
            <a:off x="814387" y="2557462"/>
            <a:ext cx="10929937" cy="954107"/>
          </a:xfrm>
          <a:prstGeom prst="rect">
            <a:avLst/>
          </a:prstGeom>
          <a:noFill/>
        </p:spPr>
        <p:txBody>
          <a:bodyPr wrap="square" rtlCol="0">
            <a:spAutoFit/>
          </a:bodyPr>
          <a:lstStyle/>
          <a:p>
            <a:pPr algn="ctr"/>
            <a:r>
              <a:rPr lang="en-US" sz="2800" b="1" dirty="0" smtClean="0"/>
              <a:t>Domain logic</a:t>
            </a:r>
            <a:r>
              <a:rPr lang="en-US" sz="2800" dirty="0" smtClean="0"/>
              <a:t>, having to do purely with the domain, such as calculating an insurance premium</a:t>
            </a:r>
            <a:r>
              <a:rPr lang="en-US" sz="2800" smtClean="0"/>
              <a:t>, or </a:t>
            </a:r>
            <a:r>
              <a:rPr lang="en-US" sz="2800" dirty="0" smtClean="0"/>
              <a:t>figuring out the shortest path to ship a package.</a:t>
            </a:r>
            <a:endParaRPr lang="en-US" sz="2800" dirty="0"/>
          </a:p>
        </p:txBody>
      </p:sp>
      <p:sp>
        <p:nvSpPr>
          <p:cNvPr id="4" name="TextBox 3"/>
          <p:cNvSpPr txBox="1"/>
          <p:nvPr/>
        </p:nvSpPr>
        <p:spPr>
          <a:xfrm>
            <a:off x="657225" y="4010025"/>
            <a:ext cx="10929937" cy="954107"/>
          </a:xfrm>
          <a:prstGeom prst="rect">
            <a:avLst/>
          </a:prstGeom>
          <a:noFill/>
        </p:spPr>
        <p:txBody>
          <a:bodyPr wrap="square" rtlCol="0">
            <a:spAutoFit/>
          </a:bodyPr>
          <a:lstStyle/>
          <a:p>
            <a:pPr algn="ctr"/>
            <a:r>
              <a:rPr lang="en-US" sz="2800" b="1" dirty="0" smtClean="0"/>
              <a:t>Application logic</a:t>
            </a:r>
            <a:r>
              <a:rPr lang="en-US" sz="2800" dirty="0" smtClean="0"/>
              <a:t>, having to do with application responsibilities, often referred to as workflow logic</a:t>
            </a:r>
            <a:endParaRPr lang="en-US" sz="2800" dirty="0"/>
          </a:p>
        </p:txBody>
      </p:sp>
      <p:sp>
        <p:nvSpPr>
          <p:cNvPr id="5" name="Slide Number Placeholder 4"/>
          <p:cNvSpPr>
            <a:spLocks noGrp="1"/>
          </p:cNvSpPr>
          <p:nvPr>
            <p:ph type="sldNum" sz="quarter" idx="12"/>
          </p:nvPr>
        </p:nvSpPr>
        <p:spPr/>
        <p:txBody>
          <a:bodyPr/>
          <a:lstStyle/>
          <a:p>
            <a:fld id="{AA792DF1-A555-43FA-AD2F-E7EC51E120F1}" type="slidenum">
              <a:rPr lang="en-GB" smtClean="0"/>
              <a:t>14</a:t>
            </a:fld>
            <a:endParaRPr lang="en-GB"/>
          </a:p>
        </p:txBody>
      </p:sp>
    </p:spTree>
    <p:extLst>
      <p:ext uri="{BB962C8B-B14F-4D97-AF65-F5344CB8AC3E}">
        <p14:creationId xmlns:p14="http://schemas.microsoft.com/office/powerpoint/2010/main" val="134929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013" y="1695451"/>
            <a:ext cx="9872662" cy="1384995"/>
          </a:xfrm>
          <a:prstGeom prst="rect">
            <a:avLst/>
          </a:prstGeom>
          <a:noFill/>
        </p:spPr>
        <p:txBody>
          <a:bodyPr wrap="square" rtlCol="0">
            <a:spAutoFit/>
          </a:bodyPr>
          <a:lstStyle/>
          <a:p>
            <a:pPr algn="ctr"/>
            <a:r>
              <a:rPr lang="en-US" sz="2800" dirty="0" smtClean="0"/>
              <a:t>The Service Layer represent application logic. It is most commonly associated with co-ordination and control logic for the domain, and calls to the Infrastructure layer to ‘load’ the domain.</a:t>
            </a:r>
            <a:endParaRPr lang="en-US" sz="2800" dirty="0"/>
          </a:p>
        </p:txBody>
      </p:sp>
      <p:sp>
        <p:nvSpPr>
          <p:cNvPr id="6" name="TextBox 5"/>
          <p:cNvSpPr txBox="1"/>
          <p:nvPr/>
        </p:nvSpPr>
        <p:spPr>
          <a:xfrm>
            <a:off x="1243013" y="3928827"/>
            <a:ext cx="9872662" cy="954107"/>
          </a:xfrm>
          <a:prstGeom prst="rect">
            <a:avLst/>
          </a:prstGeom>
          <a:noFill/>
        </p:spPr>
        <p:txBody>
          <a:bodyPr wrap="square" rtlCol="0">
            <a:spAutoFit/>
          </a:bodyPr>
          <a:lstStyle/>
          <a:p>
            <a:pPr algn="ctr"/>
            <a:r>
              <a:rPr lang="en-US" sz="2800" dirty="0" smtClean="0"/>
              <a:t>As well as providing an API, the Service Layer is also the place where we can put transaction control and security.</a:t>
            </a:r>
            <a:endParaRPr lang="en-US" sz="2800" dirty="0"/>
          </a:p>
        </p:txBody>
      </p:sp>
      <p:sp>
        <p:nvSpPr>
          <p:cNvPr id="2" name="Slide Number Placeholder 1"/>
          <p:cNvSpPr>
            <a:spLocks noGrp="1"/>
          </p:cNvSpPr>
          <p:nvPr>
            <p:ph type="sldNum" sz="quarter" idx="12"/>
          </p:nvPr>
        </p:nvSpPr>
        <p:spPr/>
        <p:txBody>
          <a:bodyPr/>
          <a:lstStyle/>
          <a:p>
            <a:fld id="{AA792DF1-A555-43FA-AD2F-E7EC51E120F1}" type="slidenum">
              <a:rPr lang="en-GB" smtClean="0"/>
              <a:t>15</a:t>
            </a:fld>
            <a:endParaRPr lang="en-GB"/>
          </a:p>
        </p:txBody>
      </p:sp>
    </p:spTree>
    <p:extLst>
      <p:ext uri="{BB962C8B-B14F-4D97-AF65-F5344CB8AC3E}">
        <p14:creationId xmlns:p14="http://schemas.microsoft.com/office/powerpoint/2010/main" val="139113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8" y="2828925"/>
            <a:ext cx="9872662" cy="523220"/>
          </a:xfrm>
          <a:prstGeom prst="rect">
            <a:avLst/>
          </a:prstGeom>
          <a:noFill/>
        </p:spPr>
        <p:txBody>
          <a:bodyPr wrap="square" rtlCol="0">
            <a:spAutoFit/>
          </a:bodyPr>
          <a:lstStyle/>
          <a:p>
            <a:pPr algn="ctr"/>
            <a:r>
              <a:rPr lang="en-US" sz="2800" dirty="0" smtClean="0"/>
              <a:t>There are two basic implementation variations</a:t>
            </a:r>
            <a:endParaRPr lang="en-US" sz="2800" dirty="0"/>
          </a:p>
        </p:txBody>
      </p:sp>
      <p:sp>
        <p:nvSpPr>
          <p:cNvPr id="3" name="Slide Number Placeholder 2"/>
          <p:cNvSpPr>
            <a:spLocks noGrp="1"/>
          </p:cNvSpPr>
          <p:nvPr>
            <p:ph type="sldNum" sz="quarter" idx="12"/>
          </p:nvPr>
        </p:nvSpPr>
        <p:spPr/>
        <p:txBody>
          <a:bodyPr/>
          <a:lstStyle/>
          <a:p>
            <a:fld id="{AA792DF1-A555-43FA-AD2F-E7EC51E120F1}" type="slidenum">
              <a:rPr lang="en-GB" smtClean="0"/>
              <a:t>16</a:t>
            </a:fld>
            <a:endParaRPr lang="en-GB"/>
          </a:p>
        </p:txBody>
      </p:sp>
    </p:spTree>
    <p:extLst>
      <p:ext uri="{BB962C8B-B14F-4D97-AF65-F5344CB8AC3E}">
        <p14:creationId xmlns:p14="http://schemas.microsoft.com/office/powerpoint/2010/main" val="4494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16352"/>
            <a:ext cx="10401300" cy="1384995"/>
          </a:xfrm>
          <a:prstGeom prst="rect">
            <a:avLst/>
          </a:prstGeom>
        </p:spPr>
        <p:txBody>
          <a:bodyPr wrap="square">
            <a:spAutoFit/>
          </a:bodyPr>
          <a:lstStyle/>
          <a:p>
            <a:pPr algn="ctr"/>
            <a:r>
              <a:rPr lang="en-US" sz="2800" dirty="0" smtClean="0"/>
              <a:t>In </a:t>
            </a:r>
            <a:r>
              <a:rPr lang="en-US" sz="2800" dirty="0"/>
              <a:t>the </a:t>
            </a:r>
            <a:r>
              <a:rPr lang="en-US" sz="2800" b="1" dirty="0"/>
              <a:t>domain facade</a:t>
            </a:r>
            <a:r>
              <a:rPr lang="en-US" sz="2800" dirty="0"/>
              <a:t> approach a </a:t>
            </a:r>
            <a:r>
              <a:rPr lang="en-US" sz="2800" b="1" dirty="0"/>
              <a:t>Service Layer</a:t>
            </a:r>
            <a:r>
              <a:rPr lang="en-US" sz="2800" dirty="0"/>
              <a:t> is implemented as a set of thin facades over a Domain </a:t>
            </a:r>
            <a:r>
              <a:rPr lang="en-US" sz="2800" dirty="0" smtClean="0"/>
              <a:t>Model, </a:t>
            </a:r>
            <a:r>
              <a:rPr lang="en-US" sz="2800" dirty="0"/>
              <a:t>exhibiting the defining characteristics of Service Layer</a:t>
            </a:r>
            <a:r>
              <a:rPr lang="en-US" sz="2800" dirty="0" smtClean="0"/>
              <a:t>.</a:t>
            </a:r>
            <a:endParaRPr lang="en-US" sz="2800" dirty="0"/>
          </a:p>
        </p:txBody>
      </p:sp>
      <p:sp>
        <p:nvSpPr>
          <p:cNvPr id="3" name="Rectangle 2"/>
          <p:cNvSpPr/>
          <p:nvPr/>
        </p:nvSpPr>
        <p:spPr>
          <a:xfrm>
            <a:off x="1109662" y="2818343"/>
            <a:ext cx="9858375" cy="1384995"/>
          </a:xfrm>
          <a:prstGeom prst="rect">
            <a:avLst/>
          </a:prstGeom>
        </p:spPr>
        <p:txBody>
          <a:bodyPr wrap="square">
            <a:spAutoFit/>
          </a:bodyPr>
          <a:lstStyle/>
          <a:p>
            <a:pPr algn="ctr"/>
            <a:r>
              <a:rPr lang="en-US" sz="2800" dirty="0"/>
              <a:t>The classes implementing the facades don’t implement any business logic</a:t>
            </a:r>
            <a:r>
              <a:rPr lang="en-US" sz="2800" dirty="0" smtClean="0"/>
              <a:t>. The </a:t>
            </a:r>
            <a:r>
              <a:rPr lang="en-US" sz="2800" dirty="0"/>
              <a:t>Domain Model </a:t>
            </a:r>
            <a:r>
              <a:rPr lang="en-US" sz="2800" dirty="0" smtClean="0"/>
              <a:t>implements </a:t>
            </a:r>
            <a:r>
              <a:rPr lang="en-US" sz="2800" dirty="0"/>
              <a:t>all of the business logic.</a:t>
            </a:r>
          </a:p>
        </p:txBody>
      </p:sp>
      <p:sp>
        <p:nvSpPr>
          <p:cNvPr id="4" name="Rectangle 3"/>
          <p:cNvSpPr/>
          <p:nvPr/>
        </p:nvSpPr>
        <p:spPr>
          <a:xfrm>
            <a:off x="1128713" y="4820335"/>
            <a:ext cx="10110787" cy="954107"/>
          </a:xfrm>
          <a:prstGeom prst="rect">
            <a:avLst/>
          </a:prstGeom>
        </p:spPr>
        <p:txBody>
          <a:bodyPr wrap="square">
            <a:spAutoFit/>
          </a:bodyPr>
          <a:lstStyle/>
          <a:p>
            <a:pPr algn="ctr"/>
            <a:r>
              <a:rPr lang="en-US" sz="2800" dirty="0"/>
              <a:t>The thin facades establish a boundary and set of operations through which client layers interact with the application</a:t>
            </a:r>
          </a:p>
        </p:txBody>
      </p:sp>
      <p:sp>
        <p:nvSpPr>
          <p:cNvPr id="5" name="Slide Number Placeholder 4"/>
          <p:cNvSpPr>
            <a:spLocks noGrp="1"/>
          </p:cNvSpPr>
          <p:nvPr>
            <p:ph type="sldNum" sz="quarter" idx="12"/>
          </p:nvPr>
        </p:nvSpPr>
        <p:spPr/>
        <p:txBody>
          <a:bodyPr/>
          <a:lstStyle/>
          <a:p>
            <a:fld id="{AA792DF1-A555-43FA-AD2F-E7EC51E120F1}" type="slidenum">
              <a:rPr lang="en-GB" smtClean="0"/>
              <a:t>17</a:t>
            </a:fld>
            <a:endParaRPr lang="en-GB"/>
          </a:p>
        </p:txBody>
      </p:sp>
    </p:spTree>
    <p:extLst>
      <p:ext uri="{BB962C8B-B14F-4D97-AF65-F5344CB8AC3E}">
        <p14:creationId xmlns:p14="http://schemas.microsoft.com/office/powerpoint/2010/main" val="103538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16352"/>
            <a:ext cx="10401300" cy="1384995"/>
          </a:xfrm>
          <a:prstGeom prst="rect">
            <a:avLst/>
          </a:prstGeom>
        </p:spPr>
        <p:txBody>
          <a:bodyPr wrap="square">
            <a:spAutoFit/>
          </a:bodyPr>
          <a:lstStyle/>
          <a:p>
            <a:pPr algn="ctr"/>
            <a:r>
              <a:rPr lang="en-US" sz="2800" dirty="0"/>
              <a:t>In the </a:t>
            </a:r>
            <a:r>
              <a:rPr lang="en-US" sz="2800" b="1" dirty="0"/>
              <a:t>operation script</a:t>
            </a:r>
            <a:r>
              <a:rPr lang="en-US" sz="2800" dirty="0"/>
              <a:t> approach a </a:t>
            </a:r>
            <a:r>
              <a:rPr lang="en-US" sz="2800" b="1" dirty="0"/>
              <a:t>Service Layer</a:t>
            </a:r>
            <a:r>
              <a:rPr lang="en-US" sz="2800" dirty="0"/>
              <a:t> is implemented as a set of thicker classes that directly implement application logic but delegate to encapsulated domain object classes for domain </a:t>
            </a:r>
            <a:r>
              <a:rPr lang="en-US" sz="2800" dirty="0" smtClean="0"/>
              <a:t>logic.</a:t>
            </a:r>
            <a:endParaRPr lang="en-US" sz="2800" dirty="0"/>
          </a:p>
        </p:txBody>
      </p:sp>
      <p:sp>
        <p:nvSpPr>
          <p:cNvPr id="3" name="Rectangle 2"/>
          <p:cNvSpPr/>
          <p:nvPr/>
        </p:nvSpPr>
        <p:spPr>
          <a:xfrm>
            <a:off x="1014413" y="2734360"/>
            <a:ext cx="9858375" cy="1384995"/>
          </a:xfrm>
          <a:prstGeom prst="rect">
            <a:avLst/>
          </a:prstGeom>
        </p:spPr>
        <p:txBody>
          <a:bodyPr wrap="square">
            <a:spAutoFit/>
          </a:bodyPr>
          <a:lstStyle/>
          <a:p>
            <a:pPr algn="ctr"/>
            <a:r>
              <a:rPr lang="en-US" sz="2800" dirty="0"/>
              <a:t>The operations available to clients of a Service Layer are implemented as scripts, organized several to a class defining a subject area of related </a:t>
            </a:r>
            <a:r>
              <a:rPr lang="en-US" sz="2800" err="1"/>
              <a:t>logic</a:t>
            </a:r>
            <a:r>
              <a:rPr lang="en-US" sz="2800" smtClean="0"/>
              <a:t>.</a:t>
            </a:r>
            <a:endParaRPr lang="en-US" sz="2800" dirty="0"/>
          </a:p>
        </p:txBody>
      </p:sp>
      <p:sp>
        <p:nvSpPr>
          <p:cNvPr id="4" name="Rectangle 3"/>
          <p:cNvSpPr/>
          <p:nvPr/>
        </p:nvSpPr>
        <p:spPr>
          <a:xfrm>
            <a:off x="1128713" y="4820335"/>
            <a:ext cx="10110787" cy="954107"/>
          </a:xfrm>
          <a:prstGeom prst="rect">
            <a:avLst/>
          </a:prstGeom>
        </p:spPr>
        <p:txBody>
          <a:bodyPr wrap="square">
            <a:spAutoFit/>
          </a:bodyPr>
          <a:lstStyle/>
          <a:p>
            <a:pPr algn="ctr"/>
            <a:r>
              <a:rPr lang="en-US" sz="2800" dirty="0"/>
              <a:t>Each such class forms an application “service,” and it’s common for service type names to end with “Service</a:t>
            </a:r>
            <a:r>
              <a:rPr lang="en-US" sz="2800" dirty="0" smtClean="0"/>
              <a:t>.”</a:t>
            </a:r>
            <a:endParaRPr lang="en-US" sz="2800" dirty="0"/>
          </a:p>
        </p:txBody>
      </p:sp>
      <p:sp>
        <p:nvSpPr>
          <p:cNvPr id="5" name="Slide Number Placeholder 4"/>
          <p:cNvSpPr>
            <a:spLocks noGrp="1"/>
          </p:cNvSpPr>
          <p:nvPr>
            <p:ph type="sldNum" sz="quarter" idx="12"/>
          </p:nvPr>
        </p:nvSpPr>
        <p:spPr/>
        <p:txBody>
          <a:bodyPr/>
          <a:lstStyle/>
          <a:p>
            <a:fld id="{AA792DF1-A555-43FA-AD2F-E7EC51E120F1}" type="slidenum">
              <a:rPr lang="en-GB" smtClean="0"/>
              <a:t>18</a:t>
            </a:fld>
            <a:endParaRPr lang="en-GB"/>
          </a:p>
        </p:txBody>
      </p:sp>
    </p:spTree>
    <p:extLst>
      <p:ext uri="{BB962C8B-B14F-4D97-AF65-F5344CB8AC3E}">
        <p14:creationId xmlns:p14="http://schemas.microsoft.com/office/powerpoint/2010/main" val="11091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2525" y="205105"/>
            <a:ext cx="10406063" cy="1006475"/>
          </a:xfrm>
        </p:spPr>
        <p:txBody>
          <a:bodyPr/>
          <a:lstStyle/>
          <a:p>
            <a:pPr algn="ctr"/>
            <a:r>
              <a:rPr lang="en-GB" dirty="0"/>
              <a:t>Ports and Adapters</a:t>
            </a:r>
          </a:p>
        </p:txBody>
      </p:sp>
      <p:sp>
        <p:nvSpPr>
          <p:cNvPr id="9" name="Text Placeholder 8"/>
          <p:cNvSpPr>
            <a:spLocks noGrp="1"/>
          </p:cNvSpPr>
          <p:nvPr>
            <p:ph type="body" sz="half" idx="4294967295"/>
          </p:nvPr>
        </p:nvSpPr>
        <p:spPr>
          <a:xfrm>
            <a:off x="787400" y="1360170"/>
            <a:ext cx="10890250" cy="4857750"/>
          </a:xfrm>
        </p:spPr>
        <p:txBody>
          <a:bodyPr>
            <a:noAutofit/>
          </a:bodyPr>
          <a:lstStyle/>
          <a:p>
            <a:pPr marL="0" indent="0" algn="ctr">
              <a:buNone/>
            </a:pPr>
            <a:r>
              <a:rPr lang="en-GB" sz="2800" dirty="0"/>
              <a:t>A </a:t>
            </a:r>
            <a:r>
              <a:rPr lang="en-GB" sz="2800" b="1" dirty="0"/>
              <a:t>ports &amp; adapters</a:t>
            </a:r>
            <a:r>
              <a:rPr lang="en-GB" sz="2800" dirty="0"/>
              <a:t> architectural style (Hexagonal Architecture) is a variation of the layered architectural style which makes clear the separation between </a:t>
            </a:r>
            <a:r>
              <a:rPr lang="en-GB" sz="2800" dirty="0" smtClean="0"/>
              <a:t>the: </a:t>
            </a:r>
            <a:endParaRPr lang="en-GB" sz="2800" dirty="0" smtClean="0"/>
          </a:p>
          <a:p>
            <a:pPr marL="0" indent="0" algn="ctr">
              <a:buNone/>
            </a:pPr>
            <a:r>
              <a:rPr lang="en-GB" sz="2800" b="1" dirty="0" smtClean="0"/>
              <a:t>application</a:t>
            </a:r>
            <a:r>
              <a:rPr lang="en-GB" sz="2800" dirty="0" smtClean="0"/>
              <a:t> </a:t>
            </a:r>
            <a:r>
              <a:rPr lang="en-GB" sz="2800" dirty="0"/>
              <a:t>- which contains the rules of our application </a:t>
            </a:r>
            <a:endParaRPr lang="en-GB" sz="2800" dirty="0" smtClean="0"/>
          </a:p>
          <a:p>
            <a:pPr marL="0" indent="0" algn="ctr">
              <a:buNone/>
            </a:pPr>
            <a:r>
              <a:rPr lang="en-GB" sz="2800" b="1" dirty="0" smtClean="0"/>
              <a:t>adapters</a:t>
            </a:r>
            <a:r>
              <a:rPr lang="en-GB" sz="2800" dirty="0"/>
              <a:t>, which abstract the inputs to </a:t>
            </a:r>
            <a:r>
              <a:rPr lang="en-GB" sz="2800"/>
              <a:t>the </a:t>
            </a:r>
            <a:r>
              <a:rPr lang="en-GB" sz="2800" smtClean="0"/>
              <a:t>application and </a:t>
            </a:r>
            <a:r>
              <a:rPr lang="en-GB" sz="2800" dirty="0"/>
              <a:t>our </a:t>
            </a:r>
            <a:r>
              <a:rPr lang="en-GB" sz="2800" dirty="0" smtClean="0"/>
              <a:t>outputs </a:t>
            </a:r>
          </a:p>
          <a:p>
            <a:pPr marL="0" indent="0" algn="ctr">
              <a:buNone/>
            </a:pPr>
            <a:r>
              <a:rPr lang="en-GB" sz="2800" b="1" dirty="0" smtClean="0"/>
              <a:t>ports</a:t>
            </a:r>
            <a:r>
              <a:rPr lang="en-GB" sz="2800" dirty="0" smtClean="0"/>
              <a:t>, which are ‘purposeful conversations’ between the actor, via the adapter and the domain </a:t>
            </a:r>
            <a:r>
              <a:rPr lang="en-GB" sz="2800" dirty="0" smtClean="0"/>
              <a:t>model</a:t>
            </a:r>
            <a:endParaRPr lang="en-GB" dirty="0"/>
          </a:p>
          <a:p>
            <a:pPr marL="0" indent="0" algn="ctr">
              <a:buNone/>
            </a:pPr>
            <a:r>
              <a:rPr lang="en-GB" sz="2800" dirty="0" smtClean="0"/>
              <a:t>The </a:t>
            </a:r>
            <a:r>
              <a:rPr lang="en-GB" sz="2800" dirty="0"/>
              <a:t>advantage of this style is that the application is decoupled from the nature of the input or output device, and any frameworks used to implement them. </a:t>
            </a:r>
          </a:p>
          <a:p>
            <a:pPr algn="ctr"/>
            <a:endParaRPr lang="en-GB" sz="2800" dirty="0"/>
          </a:p>
        </p:txBody>
      </p:sp>
      <p:sp>
        <p:nvSpPr>
          <p:cNvPr id="2" name="Slide Number Placeholder 1"/>
          <p:cNvSpPr>
            <a:spLocks noGrp="1"/>
          </p:cNvSpPr>
          <p:nvPr>
            <p:ph type="sldNum" sz="quarter" idx="12"/>
          </p:nvPr>
        </p:nvSpPr>
        <p:spPr/>
        <p:txBody>
          <a:bodyPr/>
          <a:lstStyle/>
          <a:p>
            <a:fld id="{AA792DF1-A555-43FA-AD2F-E7EC51E120F1}" type="slidenum">
              <a:rPr lang="en-GB" smtClean="0"/>
              <a:t>19</a:t>
            </a:fld>
            <a:endParaRPr lang="en-GB"/>
          </a:p>
        </p:txBody>
      </p:sp>
    </p:spTree>
    <p:extLst>
      <p:ext uri="{BB962C8B-B14F-4D97-AF65-F5344CB8AC3E}">
        <p14:creationId xmlns:p14="http://schemas.microsoft.com/office/powerpoint/2010/main" val="1509844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fontScale="85000" lnSpcReduction="20000"/>
          </a:bodyPr>
          <a:lstStyle/>
          <a:p>
            <a:r>
              <a:rPr lang="en-GB" dirty="0"/>
              <a:t>Software Developer for  more than 20 years</a:t>
            </a:r>
          </a:p>
          <a:p>
            <a:pPr lvl="1"/>
            <a:r>
              <a:rPr lang="en-GB" dirty="0"/>
              <a:t>Worked mainly for ISVs</a:t>
            </a:r>
          </a:p>
          <a:p>
            <a:pPr lvl="2"/>
            <a:r>
              <a:rPr lang="en-GB" dirty="0"/>
              <a:t>Reuters, SunGard, Misys, Huddle</a:t>
            </a:r>
          </a:p>
          <a:p>
            <a:pPr lvl="1"/>
            <a:r>
              <a:rPr lang="en-GB" dirty="0"/>
              <a:t>Worked for a couple of MIS departments</a:t>
            </a:r>
          </a:p>
          <a:p>
            <a:pPr lvl="2"/>
            <a:r>
              <a:rPr lang="en-GB" dirty="0"/>
              <a:t>DTI, Beazley</a:t>
            </a:r>
          </a:p>
          <a:p>
            <a:r>
              <a:rPr lang="en-GB" dirty="0"/>
              <a:t>Microsoft MVP for C#</a:t>
            </a:r>
          </a:p>
          <a:p>
            <a:pPr lvl="1"/>
            <a:r>
              <a:rPr lang="en-GB" dirty="0"/>
              <a:t>Interested in architecture and design</a:t>
            </a:r>
          </a:p>
          <a:p>
            <a:pPr lvl="1"/>
            <a:r>
              <a:rPr lang="en-GB" dirty="0"/>
              <a:t>Interested in Agile methodologies and practices</a:t>
            </a:r>
          </a:p>
          <a:p>
            <a:r>
              <a:rPr lang="en-GB" dirty="0"/>
              <a:t>No smart guys</a:t>
            </a:r>
          </a:p>
          <a:p>
            <a:pPr lvl="1"/>
            <a:r>
              <a:rPr lang="en-GB" dirty="0"/>
              <a:t>Just the guys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Tree>
    <p:extLst>
      <p:ext uri="{BB962C8B-B14F-4D97-AF65-F5344CB8AC3E}">
        <p14:creationId xmlns:p14="http://schemas.microsoft.com/office/powerpoint/2010/main" val="1644019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68550" y="38100"/>
            <a:ext cx="7454900" cy="6781800"/>
          </a:xfrm>
          <a:prstGeom prst="rect">
            <a:avLst/>
          </a:prstGeom>
        </p:spPr>
      </p:pic>
      <p:sp>
        <p:nvSpPr>
          <p:cNvPr id="5" name="Line Callout 1 4"/>
          <p:cNvSpPr/>
          <p:nvPr/>
        </p:nvSpPr>
        <p:spPr>
          <a:xfrm>
            <a:off x="9086850" y="828675"/>
            <a:ext cx="2371725" cy="985838"/>
          </a:xfrm>
          <a:prstGeom prst="borderCallout1">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Adapter</a:t>
            </a:r>
            <a:endParaRPr lang="en-US" dirty="0"/>
          </a:p>
        </p:txBody>
      </p:sp>
      <p:sp>
        <p:nvSpPr>
          <p:cNvPr id="9" name="Line Callout 1 8"/>
          <p:cNvSpPr/>
          <p:nvPr/>
        </p:nvSpPr>
        <p:spPr>
          <a:xfrm>
            <a:off x="9455150" y="2605088"/>
            <a:ext cx="2371725" cy="985838"/>
          </a:xfrm>
          <a:prstGeom prst="borderCallout1">
            <a:avLst>
              <a:gd name="adj1" fmla="val 18750"/>
              <a:gd name="adj2" fmla="val -8333"/>
              <a:gd name="adj3" fmla="val -12138"/>
              <a:gd name="adj4" fmla="val -83514"/>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Port</a:t>
            </a:r>
            <a:endParaRPr lang="en-US" dirty="0"/>
          </a:p>
        </p:txBody>
      </p:sp>
      <p:sp>
        <p:nvSpPr>
          <p:cNvPr id="10" name="Line Callout 1 9"/>
          <p:cNvSpPr/>
          <p:nvPr/>
        </p:nvSpPr>
        <p:spPr>
          <a:xfrm>
            <a:off x="4910137" y="195262"/>
            <a:ext cx="2371725" cy="985838"/>
          </a:xfrm>
          <a:prstGeom prst="borderCallout1">
            <a:avLst>
              <a:gd name="adj1" fmla="val 112953"/>
              <a:gd name="adj2" fmla="val 19980"/>
              <a:gd name="adj3" fmla="val 182065"/>
              <a:gd name="adj4" fmla="val 60462"/>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Application</a:t>
            </a:r>
            <a:endParaRPr lang="en-US" dirty="0"/>
          </a:p>
        </p:txBody>
      </p:sp>
      <p:sp>
        <p:nvSpPr>
          <p:cNvPr id="2" name="Slide Number Placeholder 1"/>
          <p:cNvSpPr>
            <a:spLocks noGrp="1"/>
          </p:cNvSpPr>
          <p:nvPr>
            <p:ph type="sldNum" sz="quarter" idx="12"/>
          </p:nvPr>
        </p:nvSpPr>
        <p:spPr/>
        <p:txBody>
          <a:bodyPr/>
          <a:lstStyle/>
          <a:p>
            <a:fld id="{AA792DF1-A555-43FA-AD2F-E7EC51E120F1}" type="slidenum">
              <a:rPr lang="en-GB" smtClean="0"/>
              <a:t>20</a:t>
            </a:fld>
            <a:endParaRPr lang="en-GB"/>
          </a:p>
        </p:txBody>
      </p:sp>
    </p:spTree>
    <p:extLst>
      <p:ext uri="{BB962C8B-B14F-4D97-AF65-F5344CB8AC3E}">
        <p14:creationId xmlns:p14="http://schemas.microsoft.com/office/powerpoint/2010/main" val="93681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100136" y="23717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00135" y="346710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135" y="482441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01047" y="3069192"/>
            <a:ext cx="2028825" cy="369332"/>
          </a:xfrm>
          <a:prstGeom prst="rect">
            <a:avLst/>
          </a:prstGeom>
          <a:noFill/>
        </p:spPr>
        <p:txBody>
          <a:bodyPr wrap="square" rtlCol="0">
            <a:spAutoFit/>
          </a:bodyPr>
          <a:lstStyle/>
          <a:p>
            <a:r>
              <a:rPr lang="en-US" dirty="0" smtClean="0">
                <a:solidFill>
                  <a:schemeClr val="accent2">
                    <a:lumMod val="75000"/>
                  </a:schemeClr>
                </a:solidFill>
              </a:rPr>
              <a:t>Port</a:t>
            </a:r>
          </a:p>
        </p:txBody>
      </p:sp>
      <p:sp>
        <p:nvSpPr>
          <p:cNvPr id="10" name="TextBox 9"/>
          <p:cNvSpPr txBox="1"/>
          <p:nvPr/>
        </p:nvSpPr>
        <p:spPr>
          <a:xfrm>
            <a:off x="8443909" y="1854217"/>
            <a:ext cx="2028825" cy="369332"/>
          </a:xfrm>
          <a:prstGeom prst="rect">
            <a:avLst/>
          </a:prstGeom>
          <a:noFill/>
        </p:spPr>
        <p:txBody>
          <a:bodyPr wrap="square" rtlCol="0">
            <a:spAutoFit/>
          </a:bodyPr>
          <a:lstStyle/>
          <a:p>
            <a:r>
              <a:rPr lang="en-US" dirty="0" smtClean="0">
                <a:solidFill>
                  <a:schemeClr val="accent2">
                    <a:lumMod val="75000"/>
                  </a:schemeClr>
                </a:solidFill>
              </a:rPr>
              <a:t>Adapter</a:t>
            </a:r>
            <a:endParaRPr lang="en-US" dirty="0">
              <a:solidFill>
                <a:schemeClr val="accent2">
                  <a:lumMod val="75000"/>
                </a:schemeClr>
              </a:solidFill>
            </a:endParaRPr>
          </a:p>
        </p:txBody>
      </p:sp>
      <p:sp>
        <p:nvSpPr>
          <p:cNvPr id="11" name="Rectangle 10"/>
          <p:cNvSpPr/>
          <p:nvPr/>
        </p:nvSpPr>
        <p:spPr>
          <a:xfrm>
            <a:off x="1285875" y="174902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1871662" y="277165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1871662" y="3975137"/>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637222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8" name="Straight Arrow Connector 17"/>
          <p:cNvCxnSpPr>
            <a:stCxn id="11" idx="2"/>
          </p:cNvCxnSpPr>
          <p:nvPr/>
        </p:nvCxnSpPr>
        <p:spPr>
          <a:xfrm>
            <a:off x="2314575" y="2344098"/>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4575" y="3387858"/>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336131" y="3615924"/>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3193258" y="3296478"/>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8401046" y="3645222"/>
            <a:ext cx="2028825" cy="369332"/>
          </a:xfrm>
          <a:prstGeom prst="rect">
            <a:avLst/>
          </a:prstGeom>
          <a:noFill/>
        </p:spPr>
        <p:txBody>
          <a:bodyPr wrap="square" rtlCol="0">
            <a:spAutoFit/>
          </a:bodyPr>
          <a:lstStyle/>
          <a:p>
            <a:r>
              <a:rPr lang="en-US" dirty="0" smtClean="0">
                <a:solidFill>
                  <a:schemeClr val="accent2">
                    <a:lumMod val="75000"/>
                  </a:schemeClr>
                </a:solidFill>
              </a:rPr>
              <a:t>Application</a:t>
            </a:r>
          </a:p>
        </p:txBody>
      </p:sp>
      <p:sp>
        <p:nvSpPr>
          <p:cNvPr id="28" name="TextBox 27"/>
          <p:cNvSpPr txBox="1"/>
          <p:nvPr/>
        </p:nvSpPr>
        <p:spPr>
          <a:xfrm>
            <a:off x="10351293" y="1840229"/>
            <a:ext cx="471490" cy="369332"/>
          </a:xfrm>
          <a:prstGeom prst="rect">
            <a:avLst/>
          </a:prstGeom>
          <a:noFill/>
        </p:spPr>
        <p:txBody>
          <a:bodyPr wrap="square" rtlCol="0">
            <a:spAutoFit/>
          </a:bodyPr>
          <a:lstStyle/>
          <a:p>
            <a:r>
              <a:rPr lang="en-US" dirty="0" smtClean="0"/>
              <a:t>UI</a:t>
            </a:r>
            <a:endParaRPr lang="en-US" dirty="0"/>
          </a:p>
        </p:txBody>
      </p:sp>
      <p:sp>
        <p:nvSpPr>
          <p:cNvPr id="30" name="TextBox 29"/>
          <p:cNvSpPr txBox="1"/>
          <p:nvPr/>
        </p:nvSpPr>
        <p:spPr>
          <a:xfrm>
            <a:off x="10351293" y="3081691"/>
            <a:ext cx="1014416" cy="369332"/>
          </a:xfrm>
          <a:prstGeom prst="rect">
            <a:avLst/>
          </a:prstGeom>
          <a:noFill/>
        </p:spPr>
        <p:txBody>
          <a:bodyPr wrap="square" rtlCol="0">
            <a:spAutoFit/>
          </a:bodyPr>
          <a:lstStyle/>
          <a:p>
            <a:r>
              <a:rPr lang="en-US" dirty="0" smtClean="0"/>
              <a:t>Domain</a:t>
            </a:r>
            <a:endParaRPr lang="en-US" dirty="0"/>
          </a:p>
        </p:txBody>
      </p:sp>
      <p:sp>
        <p:nvSpPr>
          <p:cNvPr id="31" name="TextBox 30"/>
          <p:cNvSpPr txBox="1"/>
          <p:nvPr/>
        </p:nvSpPr>
        <p:spPr>
          <a:xfrm>
            <a:off x="10329863" y="1496434"/>
            <a:ext cx="1464467" cy="369332"/>
          </a:xfrm>
          <a:prstGeom prst="rect">
            <a:avLst/>
          </a:prstGeom>
          <a:noFill/>
        </p:spPr>
        <p:txBody>
          <a:bodyPr wrap="square" rtlCol="0">
            <a:spAutoFit/>
          </a:bodyPr>
          <a:lstStyle/>
          <a:p>
            <a:r>
              <a:rPr lang="en-US" dirty="0" smtClean="0"/>
              <a:t>Infrastructure</a:t>
            </a:r>
            <a:endParaRPr lang="en-US" dirty="0"/>
          </a:p>
        </p:txBody>
      </p:sp>
      <p:sp>
        <p:nvSpPr>
          <p:cNvPr id="27" name="Rectangle 26"/>
          <p:cNvSpPr/>
          <p:nvPr/>
        </p:nvSpPr>
        <p:spPr>
          <a:xfrm>
            <a:off x="435054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IE</a:t>
            </a:r>
            <a:endParaRPr lang="en-US" dirty="0" smtClean="0"/>
          </a:p>
          <a:p>
            <a:pPr algn="ctr"/>
            <a:r>
              <a:rPr lang="en-US" dirty="0" smtClean="0"/>
              <a:t>&lt;&lt;interface&gt;&gt;</a:t>
            </a:r>
            <a:endParaRPr lang="en-US" dirty="0"/>
          </a:p>
        </p:txBody>
      </p:sp>
      <p:sp>
        <p:nvSpPr>
          <p:cNvPr id="29" name="Rectangle 28"/>
          <p:cNvSpPr/>
          <p:nvPr/>
        </p:nvSpPr>
        <p:spPr>
          <a:xfrm>
            <a:off x="5100634" y="1627105"/>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a:t>
            </a:r>
            <a:endParaRPr lang="en-US" dirty="0" smtClean="0"/>
          </a:p>
        </p:txBody>
      </p:sp>
      <p:cxnSp>
        <p:nvCxnSpPr>
          <p:cNvPr id="9" name="Straight Arrow Connector 8"/>
          <p:cNvCxnSpPr>
            <a:stCxn id="27" idx="0"/>
            <a:endCxn id="29" idx="2"/>
          </p:cNvCxnSpPr>
          <p:nvPr/>
        </p:nvCxnSpPr>
        <p:spPr>
          <a:xfrm flipV="1">
            <a:off x="5150643" y="2222178"/>
            <a:ext cx="750091" cy="52274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1"/>
            <a:endCxn id="27" idx="3"/>
          </p:cNvCxnSpPr>
          <p:nvPr/>
        </p:nvCxnSpPr>
        <p:spPr>
          <a:xfrm flipH="1">
            <a:off x="5950742" y="3042463"/>
            <a:ext cx="421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Line Callout 1 31"/>
          <p:cNvSpPr/>
          <p:nvPr/>
        </p:nvSpPr>
        <p:spPr>
          <a:xfrm>
            <a:off x="7600950" y="317244"/>
            <a:ext cx="1614488" cy="1270574"/>
          </a:xfrm>
          <a:prstGeom prst="borderCallout1">
            <a:avLst>
              <a:gd name="adj1" fmla="val 18750"/>
              <a:gd name="adj2" fmla="val -8333"/>
              <a:gd name="adj3" fmla="val 182853"/>
              <a:gd name="adj4" fmla="val -948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93814" y="573104"/>
            <a:ext cx="1414463" cy="646331"/>
          </a:xfrm>
          <a:prstGeom prst="rect">
            <a:avLst/>
          </a:prstGeom>
          <a:noFill/>
        </p:spPr>
        <p:txBody>
          <a:bodyPr wrap="square" rtlCol="0">
            <a:spAutoFit/>
          </a:bodyPr>
          <a:lstStyle/>
          <a:p>
            <a:pPr algn="ctr"/>
            <a:r>
              <a:rPr lang="en-US" dirty="0" smtClean="0"/>
              <a:t>Dependency Inversion</a:t>
            </a:r>
            <a:endParaRPr lang="en-US" dirty="0"/>
          </a:p>
        </p:txBody>
      </p:sp>
      <p:sp>
        <p:nvSpPr>
          <p:cNvPr id="2" name="Slide Number Placeholder 1"/>
          <p:cNvSpPr>
            <a:spLocks noGrp="1"/>
          </p:cNvSpPr>
          <p:nvPr>
            <p:ph type="sldNum" sz="quarter" idx="12"/>
          </p:nvPr>
        </p:nvSpPr>
        <p:spPr/>
        <p:txBody>
          <a:bodyPr/>
          <a:lstStyle/>
          <a:p>
            <a:fld id="{AA792DF1-A555-43FA-AD2F-E7EC51E120F1}" type="slidenum">
              <a:rPr lang="en-GB" smtClean="0"/>
              <a:t>21</a:t>
            </a:fld>
            <a:endParaRPr lang="en-GB"/>
          </a:p>
        </p:txBody>
      </p:sp>
    </p:spTree>
    <p:extLst>
      <p:ext uri="{BB962C8B-B14F-4D97-AF65-F5344CB8AC3E}">
        <p14:creationId xmlns:p14="http://schemas.microsoft.com/office/powerpoint/2010/main" val="1086284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Domains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792DF1-A555-43FA-AD2F-E7EC51E120F1}" type="slidenum">
              <a:rPr lang="en-GB" smtClean="0"/>
              <a:t>22</a:t>
            </a:fld>
            <a:endParaRPr lang="en-GB"/>
          </a:p>
        </p:txBody>
      </p:sp>
    </p:spTree>
    <p:extLst>
      <p:ext uri="{BB962C8B-B14F-4D97-AF65-F5344CB8AC3E}">
        <p14:creationId xmlns:p14="http://schemas.microsoft.com/office/powerpoint/2010/main" val="1876582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7614" y="5722782"/>
            <a:ext cx="3264234" cy="461665"/>
          </a:xfrm>
          <a:prstGeom prst="rect">
            <a:avLst/>
          </a:prstGeom>
        </p:spPr>
        <p:txBody>
          <a:bodyPr wrap="square">
            <a:spAutoFit/>
          </a:bodyPr>
          <a:lstStyle/>
          <a:p>
            <a:pPr algn="ctr"/>
            <a:r>
              <a:rPr lang="en-US" sz="2400" dirty="0"/>
              <a:t>Ivar </a:t>
            </a:r>
            <a:r>
              <a:rPr lang="en-US" sz="2400" dirty="0" smtClean="0"/>
              <a:t>Jacobson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864" y="1140297"/>
            <a:ext cx="3157536" cy="4450878"/>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23</a:t>
            </a:fld>
            <a:endParaRPr lang="en-GB"/>
          </a:p>
        </p:txBody>
      </p:sp>
    </p:spTree>
    <p:extLst>
      <p:ext uri="{BB962C8B-B14F-4D97-AF65-F5344CB8AC3E}">
        <p14:creationId xmlns:p14="http://schemas.microsoft.com/office/powerpoint/2010/main" val="1481437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3188" y="2886075"/>
            <a:ext cx="6729413" cy="523220"/>
          </a:xfrm>
          <a:prstGeom prst="rect">
            <a:avLst/>
          </a:prstGeom>
          <a:noFill/>
        </p:spPr>
        <p:txBody>
          <a:bodyPr wrap="square" rtlCol="0">
            <a:spAutoFit/>
          </a:bodyPr>
          <a:lstStyle/>
          <a:p>
            <a:pPr algn="ctr"/>
            <a:r>
              <a:rPr lang="en-US" sz="2800" dirty="0" smtClean="0"/>
              <a:t>Use Cases</a:t>
            </a:r>
            <a:endParaRPr lang="en-US" sz="2800" dirty="0"/>
          </a:p>
        </p:txBody>
      </p:sp>
      <p:sp>
        <p:nvSpPr>
          <p:cNvPr id="3" name="Slide Number Placeholder 2"/>
          <p:cNvSpPr>
            <a:spLocks noGrp="1"/>
          </p:cNvSpPr>
          <p:nvPr>
            <p:ph type="sldNum" sz="quarter" idx="12"/>
          </p:nvPr>
        </p:nvSpPr>
        <p:spPr/>
        <p:txBody>
          <a:bodyPr/>
          <a:lstStyle/>
          <a:p>
            <a:fld id="{AA792DF1-A555-43FA-AD2F-E7EC51E120F1}" type="slidenum">
              <a:rPr lang="en-GB" smtClean="0"/>
              <a:t>24</a:t>
            </a:fld>
            <a:endParaRPr lang="en-GB"/>
          </a:p>
        </p:txBody>
      </p:sp>
    </p:spTree>
    <p:extLst>
      <p:ext uri="{BB962C8B-B14F-4D97-AF65-F5344CB8AC3E}">
        <p14:creationId xmlns:p14="http://schemas.microsoft.com/office/powerpoint/2010/main" val="1124424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d/Use_case_restaurant_model.svg/496px-Use_case_restaurant_mode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2" y="757238"/>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A792DF1-A555-43FA-AD2F-E7EC51E120F1}" type="slidenum">
              <a:rPr lang="en-GB" smtClean="0"/>
              <a:t>25</a:t>
            </a:fld>
            <a:endParaRPr lang="en-GB"/>
          </a:p>
        </p:txBody>
      </p:sp>
    </p:spTree>
    <p:extLst>
      <p:ext uri="{BB962C8B-B14F-4D97-AF65-F5344CB8AC3E}">
        <p14:creationId xmlns:p14="http://schemas.microsoft.com/office/powerpoint/2010/main" val="608701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188" y="2886075"/>
            <a:ext cx="6729413" cy="523220"/>
          </a:xfrm>
          <a:prstGeom prst="rect">
            <a:avLst/>
          </a:prstGeom>
          <a:noFill/>
        </p:spPr>
        <p:txBody>
          <a:bodyPr wrap="square" rtlCol="0">
            <a:spAutoFit/>
          </a:bodyPr>
          <a:lstStyle/>
          <a:p>
            <a:pPr algn="ctr"/>
            <a:r>
              <a:rPr lang="en-US" sz="2800" smtClean="0"/>
              <a:t>Boundary-Controller-Entity</a:t>
            </a:r>
            <a:endParaRPr lang="en-US" sz="2800"/>
          </a:p>
        </p:txBody>
      </p:sp>
      <p:sp>
        <p:nvSpPr>
          <p:cNvPr id="2" name="Slide Number Placeholder 1"/>
          <p:cNvSpPr>
            <a:spLocks noGrp="1"/>
          </p:cNvSpPr>
          <p:nvPr>
            <p:ph type="sldNum" sz="quarter" idx="12"/>
          </p:nvPr>
        </p:nvSpPr>
        <p:spPr/>
        <p:txBody>
          <a:bodyPr/>
          <a:lstStyle/>
          <a:p>
            <a:fld id="{AA792DF1-A555-43FA-AD2F-E7EC51E120F1}" type="slidenum">
              <a:rPr lang="en-GB" smtClean="0"/>
              <a:t>26</a:t>
            </a:fld>
            <a:endParaRPr lang="en-GB"/>
          </a:p>
        </p:txBody>
      </p:sp>
    </p:spTree>
    <p:extLst>
      <p:ext uri="{BB962C8B-B14F-4D97-AF65-F5344CB8AC3E}">
        <p14:creationId xmlns:p14="http://schemas.microsoft.com/office/powerpoint/2010/main" val="1480018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692400"/>
            <a:ext cx="1524000" cy="1473200"/>
          </a:xfrm>
          <a:prstGeom prst="rect">
            <a:avLst/>
          </a:prstGeom>
        </p:spPr>
      </p:pic>
      <p:sp>
        <p:nvSpPr>
          <p:cNvPr id="4" name="TextBox 3"/>
          <p:cNvSpPr txBox="1"/>
          <p:nvPr/>
        </p:nvSpPr>
        <p:spPr>
          <a:xfrm>
            <a:off x="4552950" y="1500187"/>
            <a:ext cx="3086100" cy="523220"/>
          </a:xfrm>
          <a:prstGeom prst="rect">
            <a:avLst/>
          </a:prstGeom>
          <a:noFill/>
        </p:spPr>
        <p:txBody>
          <a:bodyPr wrap="square" rtlCol="0">
            <a:spAutoFit/>
          </a:bodyPr>
          <a:lstStyle/>
          <a:p>
            <a:pPr algn="ctr"/>
            <a:r>
              <a:rPr lang="en-US" sz="2800" smtClean="0"/>
              <a:t>Boundary</a:t>
            </a:r>
            <a:endParaRPr lang="en-US" sz="2800"/>
          </a:p>
        </p:txBody>
      </p:sp>
      <p:sp>
        <p:nvSpPr>
          <p:cNvPr id="5" name="Rectangle 4"/>
          <p:cNvSpPr/>
          <p:nvPr/>
        </p:nvSpPr>
        <p:spPr>
          <a:xfrm>
            <a:off x="557214" y="4977498"/>
            <a:ext cx="10715624" cy="954107"/>
          </a:xfrm>
          <a:prstGeom prst="rect">
            <a:avLst/>
          </a:prstGeom>
        </p:spPr>
        <p:txBody>
          <a:bodyPr wrap="square">
            <a:spAutoFit/>
          </a:bodyPr>
          <a:lstStyle/>
          <a:p>
            <a:pPr algn="ctr"/>
            <a:r>
              <a:rPr lang="en-US" sz="2800"/>
              <a:t>The Boundary is an object that interfaces with system actors: user interfaces, gateways, proxies etc.</a:t>
            </a:r>
            <a:endParaRPr lang="en-US" sz="2800" dirty="0"/>
          </a:p>
        </p:txBody>
      </p:sp>
      <p:sp>
        <p:nvSpPr>
          <p:cNvPr id="2" name="Slide Number Placeholder 1"/>
          <p:cNvSpPr>
            <a:spLocks noGrp="1"/>
          </p:cNvSpPr>
          <p:nvPr>
            <p:ph type="sldNum" sz="quarter" idx="12"/>
          </p:nvPr>
        </p:nvSpPr>
        <p:spPr/>
        <p:txBody>
          <a:bodyPr/>
          <a:lstStyle/>
          <a:p>
            <a:fld id="{AA792DF1-A555-43FA-AD2F-E7EC51E120F1}" type="slidenum">
              <a:rPr lang="en-GB" smtClean="0"/>
              <a:t>27</a:t>
            </a:fld>
            <a:endParaRPr lang="en-GB"/>
          </a:p>
        </p:txBody>
      </p:sp>
    </p:spTree>
    <p:extLst>
      <p:ext uri="{BB962C8B-B14F-4D97-AF65-F5344CB8AC3E}">
        <p14:creationId xmlns:p14="http://schemas.microsoft.com/office/powerpoint/2010/main" val="2057205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g_7_14_bounda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914400"/>
            <a:ext cx="54768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220536" y="5887521"/>
            <a:ext cx="2780377" cy="369332"/>
          </a:xfrm>
          <a:prstGeom prst="rect">
            <a:avLst/>
          </a:prstGeom>
        </p:spPr>
        <p:txBody>
          <a:bodyPr wrap="none">
            <a:spAutoFit/>
          </a:bodyPr>
          <a:lstStyle/>
          <a:p>
            <a:r>
              <a:rPr lang="en-US" dirty="0"/>
              <a:t>Ivar Jacobson 1992, pp. 171</a:t>
            </a:r>
          </a:p>
        </p:txBody>
      </p:sp>
      <p:sp>
        <p:nvSpPr>
          <p:cNvPr id="3" name="Slide Number Placeholder 2"/>
          <p:cNvSpPr>
            <a:spLocks noGrp="1"/>
          </p:cNvSpPr>
          <p:nvPr>
            <p:ph type="sldNum" sz="quarter" idx="12"/>
          </p:nvPr>
        </p:nvSpPr>
        <p:spPr/>
        <p:txBody>
          <a:bodyPr/>
          <a:lstStyle/>
          <a:p>
            <a:fld id="{AA792DF1-A555-43FA-AD2F-E7EC51E120F1}" type="slidenum">
              <a:rPr lang="en-GB" smtClean="0"/>
              <a:t>28</a:t>
            </a:fld>
            <a:endParaRPr lang="en-GB"/>
          </a:p>
        </p:txBody>
      </p:sp>
    </p:spTree>
    <p:extLst>
      <p:ext uri="{BB962C8B-B14F-4D97-AF65-F5344CB8AC3E}">
        <p14:creationId xmlns:p14="http://schemas.microsoft.com/office/powerpoint/2010/main" val="543339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2950" y="1500187"/>
            <a:ext cx="3086100" cy="523220"/>
          </a:xfrm>
          <a:prstGeom prst="rect">
            <a:avLst/>
          </a:prstGeom>
          <a:noFill/>
        </p:spPr>
        <p:txBody>
          <a:bodyPr wrap="square" rtlCol="0">
            <a:spAutoFit/>
          </a:bodyPr>
          <a:lstStyle/>
          <a:p>
            <a:pPr algn="ctr"/>
            <a:r>
              <a:rPr lang="en-US" sz="2800" dirty="0" smtClean="0"/>
              <a:t>Entity</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692400"/>
            <a:ext cx="1397000" cy="1460500"/>
          </a:xfrm>
          <a:prstGeom prst="rect">
            <a:avLst/>
          </a:prstGeom>
        </p:spPr>
      </p:pic>
      <p:sp>
        <p:nvSpPr>
          <p:cNvPr id="4" name="Rectangle 3"/>
          <p:cNvSpPr/>
          <p:nvPr/>
        </p:nvSpPr>
        <p:spPr>
          <a:xfrm>
            <a:off x="302419" y="4948922"/>
            <a:ext cx="11587161" cy="523220"/>
          </a:xfrm>
          <a:prstGeom prst="rect">
            <a:avLst/>
          </a:prstGeom>
        </p:spPr>
        <p:txBody>
          <a:bodyPr wrap="square">
            <a:spAutoFit/>
          </a:bodyPr>
          <a:lstStyle/>
          <a:p>
            <a:pPr algn="ctr"/>
            <a:r>
              <a:rPr lang="en-US" sz="2800"/>
              <a:t>Entities are objects representing system data: Customer, Transaction, Cart, etc.</a:t>
            </a:r>
          </a:p>
        </p:txBody>
      </p:sp>
      <p:sp>
        <p:nvSpPr>
          <p:cNvPr id="5" name="Slide Number Placeholder 4"/>
          <p:cNvSpPr>
            <a:spLocks noGrp="1"/>
          </p:cNvSpPr>
          <p:nvPr>
            <p:ph type="sldNum" sz="quarter" idx="12"/>
          </p:nvPr>
        </p:nvSpPr>
        <p:spPr/>
        <p:txBody>
          <a:bodyPr/>
          <a:lstStyle/>
          <a:p>
            <a:fld id="{AA792DF1-A555-43FA-AD2F-E7EC51E120F1}" type="slidenum">
              <a:rPr lang="en-GB" smtClean="0"/>
              <a:t>29</a:t>
            </a:fld>
            <a:endParaRPr lang="en-GB"/>
          </a:p>
        </p:txBody>
      </p:sp>
    </p:spTree>
    <p:extLst>
      <p:ext uri="{BB962C8B-B14F-4D97-AF65-F5344CB8AC3E}">
        <p14:creationId xmlns:p14="http://schemas.microsoft.com/office/powerpoint/2010/main" val="2101184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39800"/>
            <a:ext cx="10058400" cy="509223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212497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2949" y="1500187"/>
            <a:ext cx="3548063" cy="523220"/>
          </a:xfrm>
          <a:prstGeom prst="rect">
            <a:avLst/>
          </a:prstGeom>
          <a:noFill/>
        </p:spPr>
        <p:txBody>
          <a:bodyPr wrap="square" rtlCol="0">
            <a:spAutoFit/>
          </a:bodyPr>
          <a:lstStyle/>
          <a:p>
            <a:pPr algn="ctr"/>
            <a:r>
              <a:rPr lang="en-US" sz="2800" dirty="0" smtClean="0"/>
              <a:t>Controller (Interactor)</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0" y="2705100"/>
            <a:ext cx="1257300" cy="1447800"/>
          </a:xfrm>
          <a:prstGeom prst="rect">
            <a:avLst/>
          </a:prstGeom>
        </p:spPr>
      </p:pic>
      <p:sp>
        <p:nvSpPr>
          <p:cNvPr id="4" name="Rectangle 3"/>
          <p:cNvSpPr/>
          <p:nvPr/>
        </p:nvSpPr>
        <p:spPr>
          <a:xfrm>
            <a:off x="622300" y="4834593"/>
            <a:ext cx="11164888" cy="954107"/>
          </a:xfrm>
          <a:prstGeom prst="rect">
            <a:avLst/>
          </a:prstGeom>
        </p:spPr>
        <p:txBody>
          <a:bodyPr wrap="square">
            <a:spAutoFit/>
          </a:bodyPr>
          <a:lstStyle/>
          <a:p>
            <a:pPr algn="ctr"/>
            <a:r>
              <a:rPr lang="en-US" sz="2800" dirty="0"/>
              <a:t>Controllers are objects that mediate between boundaries and entities. They orchestrate the execution of commands coming from the boundary.</a:t>
            </a:r>
          </a:p>
        </p:txBody>
      </p:sp>
      <p:sp>
        <p:nvSpPr>
          <p:cNvPr id="5" name="Slide Number Placeholder 4"/>
          <p:cNvSpPr>
            <a:spLocks noGrp="1"/>
          </p:cNvSpPr>
          <p:nvPr>
            <p:ph type="sldNum" sz="quarter" idx="12"/>
          </p:nvPr>
        </p:nvSpPr>
        <p:spPr/>
        <p:txBody>
          <a:bodyPr/>
          <a:lstStyle/>
          <a:p>
            <a:fld id="{AA792DF1-A555-43FA-AD2F-E7EC51E120F1}" type="slidenum">
              <a:rPr lang="en-GB" smtClean="0"/>
              <a:t>30</a:t>
            </a:fld>
            <a:endParaRPr lang="en-GB"/>
          </a:p>
        </p:txBody>
      </p:sp>
    </p:spTree>
    <p:extLst>
      <p:ext uri="{BB962C8B-B14F-4D97-AF65-F5344CB8AC3E}">
        <p14:creationId xmlns:p14="http://schemas.microsoft.com/office/powerpoint/2010/main" val="401204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36" y="1356063"/>
            <a:ext cx="11229975" cy="1384995"/>
          </a:xfrm>
          <a:prstGeom prst="rect">
            <a:avLst/>
          </a:prstGeom>
        </p:spPr>
        <p:txBody>
          <a:bodyPr wrap="square">
            <a:spAutoFit/>
          </a:bodyPr>
          <a:lstStyle/>
          <a:p>
            <a:pPr algn="ctr"/>
            <a:r>
              <a:rPr lang="en-US" sz="2800" dirty="0"/>
              <a:t>A use case is a description of the way that an automated system is used. It specifies the input to be provided by the user, the output to be returned to the user, and the processing steps involved in producing that output</a:t>
            </a:r>
            <a:r>
              <a:rPr lang="en-US" sz="2800" dirty="0" smtClean="0"/>
              <a:t>.</a:t>
            </a:r>
            <a:endParaRPr lang="en-US" sz="2800" dirty="0"/>
          </a:p>
        </p:txBody>
      </p:sp>
      <p:sp>
        <p:nvSpPr>
          <p:cNvPr id="3" name="Rectangle 2"/>
          <p:cNvSpPr/>
          <p:nvPr/>
        </p:nvSpPr>
        <p:spPr>
          <a:xfrm>
            <a:off x="814387" y="3523387"/>
            <a:ext cx="10887075" cy="2246769"/>
          </a:xfrm>
          <a:prstGeom prst="rect">
            <a:avLst/>
          </a:prstGeom>
        </p:spPr>
        <p:txBody>
          <a:bodyPr wrap="square">
            <a:spAutoFit/>
          </a:bodyPr>
          <a:lstStyle/>
          <a:p>
            <a:pPr algn="ctr"/>
            <a:r>
              <a:rPr lang="en-US" sz="2800" b="1" dirty="0" smtClean="0"/>
              <a:t>Controllers (</a:t>
            </a:r>
            <a:r>
              <a:rPr lang="en-US" sz="2800" b="1" dirty="0" err="1" smtClean="0"/>
              <a:t>Interactors</a:t>
            </a:r>
            <a:r>
              <a:rPr lang="en-US" sz="2800" b="1" dirty="0" smtClean="0"/>
              <a:t>)</a:t>
            </a:r>
            <a:r>
              <a:rPr lang="en-US" sz="2800" dirty="0" smtClean="0"/>
              <a:t> are objects that implement use cases. There is an </a:t>
            </a:r>
            <a:r>
              <a:rPr lang="en-US" sz="2800" dirty="0" err="1"/>
              <a:t>interactor</a:t>
            </a:r>
            <a:r>
              <a:rPr lang="en-US" sz="2800" dirty="0"/>
              <a:t> for every use </a:t>
            </a:r>
            <a:r>
              <a:rPr lang="en-US" sz="2800" dirty="0" smtClean="0"/>
              <a:t>case. Name them after </a:t>
            </a:r>
            <a:r>
              <a:rPr lang="en-US" sz="2800" dirty="0"/>
              <a:t>the use case. It </a:t>
            </a:r>
            <a:r>
              <a:rPr lang="en-US" sz="2800" dirty="0" smtClean="0"/>
              <a:t>executes </a:t>
            </a:r>
            <a:r>
              <a:rPr lang="en-US" sz="2800" dirty="0"/>
              <a:t>the use case by talking to entities and </a:t>
            </a:r>
            <a:r>
              <a:rPr lang="en-US" sz="2800" dirty="0" smtClean="0"/>
              <a:t>boundaries. </a:t>
            </a:r>
            <a:r>
              <a:rPr lang="en-US" sz="2800" dirty="0"/>
              <a:t>All the </a:t>
            </a:r>
            <a:r>
              <a:rPr lang="en-US" sz="2800" dirty="0" err="1"/>
              <a:t>interactors</a:t>
            </a:r>
            <a:r>
              <a:rPr lang="en-US" sz="2800" dirty="0"/>
              <a:t> together contain your application specific business logic or rules.</a:t>
            </a:r>
          </a:p>
        </p:txBody>
      </p:sp>
      <p:sp>
        <p:nvSpPr>
          <p:cNvPr id="4" name="Slide Number Placeholder 3"/>
          <p:cNvSpPr>
            <a:spLocks noGrp="1"/>
          </p:cNvSpPr>
          <p:nvPr>
            <p:ph type="sldNum" sz="quarter" idx="12"/>
          </p:nvPr>
        </p:nvSpPr>
        <p:spPr/>
        <p:txBody>
          <a:bodyPr/>
          <a:lstStyle/>
          <a:p>
            <a:fld id="{AA792DF1-A555-43FA-AD2F-E7EC51E120F1}" type="slidenum">
              <a:rPr lang="en-GB" smtClean="0"/>
              <a:t>31</a:t>
            </a:fld>
            <a:endParaRPr lang="en-GB"/>
          </a:p>
        </p:txBody>
      </p:sp>
    </p:spTree>
    <p:extLst>
      <p:ext uri="{BB962C8B-B14F-4D97-AF65-F5344CB8AC3E}">
        <p14:creationId xmlns:p14="http://schemas.microsoft.com/office/powerpoint/2010/main" val="206487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74" y="2220913"/>
            <a:ext cx="1152525" cy="11141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73" y="3335021"/>
            <a:ext cx="1152525" cy="111410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13" y="2220913"/>
            <a:ext cx="931862" cy="10730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13" y="3335021"/>
            <a:ext cx="931862" cy="107305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1613934"/>
            <a:ext cx="1093787" cy="114350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3137934"/>
            <a:ext cx="1093787" cy="1143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4449129"/>
            <a:ext cx="1093787" cy="114350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466" y="2616804"/>
            <a:ext cx="1491071" cy="1042259"/>
          </a:xfrm>
          <a:prstGeom prst="rect">
            <a:avLst/>
          </a:prstGeom>
        </p:spPr>
      </p:pic>
      <p:cxnSp>
        <p:nvCxnSpPr>
          <p:cNvPr id="11" name="Straight Arrow Connector 10"/>
          <p:cNvCxnSpPr>
            <a:stCxn id="9" idx="3"/>
            <a:endCxn id="2" idx="1"/>
          </p:cNvCxnSpPr>
          <p:nvPr/>
        </p:nvCxnSpPr>
        <p:spPr>
          <a:xfrm flipV="1">
            <a:off x="4045537" y="2777967"/>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3"/>
            <a:endCxn id="3" idx="1"/>
          </p:cNvCxnSpPr>
          <p:nvPr/>
        </p:nvCxnSpPr>
        <p:spPr>
          <a:xfrm>
            <a:off x="4045537" y="3137934"/>
            <a:ext cx="745536" cy="75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4" idx="1"/>
          </p:cNvCxnSpPr>
          <p:nvPr/>
        </p:nvCxnSpPr>
        <p:spPr>
          <a:xfrm>
            <a:off x="5651588" y="2563084"/>
            <a:ext cx="734925" cy="1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5" idx="1"/>
          </p:cNvCxnSpPr>
          <p:nvPr/>
        </p:nvCxnSpPr>
        <p:spPr>
          <a:xfrm>
            <a:off x="5687306" y="3793532"/>
            <a:ext cx="699207" cy="7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0" idx="1"/>
          </p:cNvCxnSpPr>
          <p:nvPr/>
        </p:nvCxnSpPr>
        <p:spPr>
          <a:xfrm flipV="1">
            <a:off x="7261812" y="2203117"/>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21" idx="1"/>
          </p:cNvCxnSpPr>
          <p:nvPr/>
        </p:nvCxnSpPr>
        <p:spPr>
          <a:xfrm flipV="1">
            <a:off x="7318375" y="3613548"/>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8" idx="1"/>
          </p:cNvCxnSpPr>
          <p:nvPr/>
        </p:nvCxnSpPr>
        <p:spPr>
          <a:xfrm>
            <a:off x="7272424" y="4408075"/>
            <a:ext cx="685713" cy="612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61811" y="2889864"/>
            <a:ext cx="802101" cy="41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51588" y="2889864"/>
            <a:ext cx="0" cy="58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15013" y="2386013"/>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AA792DF1-A555-43FA-AD2F-E7EC51E120F1}" type="slidenum">
              <a:rPr lang="en-GB" smtClean="0"/>
              <a:t>32</a:t>
            </a:fld>
            <a:endParaRPr lang="en-GB"/>
          </a:p>
        </p:txBody>
      </p:sp>
    </p:spTree>
    <p:extLst>
      <p:ext uri="{BB962C8B-B14F-4D97-AF65-F5344CB8AC3E}">
        <p14:creationId xmlns:p14="http://schemas.microsoft.com/office/powerpoint/2010/main" val="546544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105898461"/>
              </p:ext>
            </p:extLst>
          </p:nvPr>
        </p:nvGraphicFramePr>
        <p:xfrm>
          <a:off x="1889125" y="4605866"/>
          <a:ext cx="8128000" cy="1483360"/>
        </p:xfrm>
        <a:graphic>
          <a:graphicData uri="http://schemas.openxmlformats.org/drawingml/2006/table">
            <a:tbl>
              <a:tblPr firstRow="1" bandRow="1">
                <a:tableStyleId>{7E9639D4-E3E2-4D34-9284-5A2195B3D0D7}</a:tableStyleId>
              </a:tblPr>
              <a:tblGrid>
                <a:gridCol w="2032000"/>
                <a:gridCol w="2032000"/>
                <a:gridCol w="2032000"/>
                <a:gridCol w="2032000"/>
              </a:tblGrid>
              <a:tr h="370840">
                <a:tc>
                  <a:txBody>
                    <a:bodyPr/>
                    <a:lstStyle/>
                    <a:p>
                      <a:endParaRPr lang="en-US" dirty="0"/>
                    </a:p>
                  </a:txBody>
                  <a:tcPr/>
                </a:tc>
                <a:tc>
                  <a:txBody>
                    <a:bodyPr/>
                    <a:lstStyle/>
                    <a:p>
                      <a:r>
                        <a:rPr lang="en-US" dirty="0" smtClean="0"/>
                        <a:t>Entity</a:t>
                      </a:r>
                      <a:endParaRPr lang="en-US" dirty="0"/>
                    </a:p>
                  </a:txBody>
                  <a:tcPr/>
                </a:tc>
                <a:tc>
                  <a:txBody>
                    <a:bodyPr/>
                    <a:lstStyle/>
                    <a:p>
                      <a:r>
                        <a:rPr lang="en-US" dirty="0" smtClean="0"/>
                        <a:t>Boundary</a:t>
                      </a:r>
                      <a:endParaRPr lang="en-US" dirty="0"/>
                    </a:p>
                  </a:txBody>
                  <a:tcPr/>
                </a:tc>
                <a:tc>
                  <a:txBody>
                    <a:bodyPr/>
                    <a:lstStyle/>
                    <a:p>
                      <a:r>
                        <a:rPr lang="en-US" dirty="0" smtClean="0"/>
                        <a:t>Control</a:t>
                      </a:r>
                      <a:endParaRPr lang="en-US" dirty="0"/>
                    </a:p>
                  </a:txBody>
                  <a:tcPr/>
                </a:tc>
              </a:tr>
              <a:tr h="370840">
                <a:tc>
                  <a:txBody>
                    <a:bodyPr/>
                    <a:lstStyle/>
                    <a:p>
                      <a:r>
                        <a:rPr lang="en-US" dirty="0" smtClean="0"/>
                        <a:t>Entity</a:t>
                      </a:r>
                      <a:endParaRPr lang="en-US" dirty="0"/>
                    </a:p>
                  </a:txBody>
                  <a:tcPr/>
                </a:tc>
                <a:tc>
                  <a:txBody>
                    <a:bodyPr/>
                    <a:lstStyle/>
                    <a:p>
                      <a:pPr algn="ctr"/>
                      <a:endParaRPr lang="en-US" dirty="0"/>
                    </a:p>
                  </a:txBody>
                  <a:tcPr/>
                </a:tc>
                <a:tc>
                  <a:txBody>
                    <a:bodyPr/>
                    <a:lstStyle/>
                    <a:p>
                      <a:endParaRPr lang="en-US"/>
                    </a:p>
                  </a:txBody>
                  <a:tcPr/>
                </a:tc>
                <a:tc>
                  <a:txBody>
                    <a:bodyPr/>
                    <a:lstStyle/>
                    <a:p>
                      <a:pPr algn="ctr"/>
                      <a:r>
                        <a:rPr lang="en-US" dirty="0" smtClean="0"/>
                        <a:t>X</a:t>
                      </a:r>
                      <a:endParaRPr lang="en-US" dirty="0"/>
                    </a:p>
                  </a:txBody>
                  <a:tcPr/>
                </a:tc>
              </a:tr>
              <a:tr h="370840">
                <a:tc>
                  <a:txBody>
                    <a:bodyPr/>
                    <a:lstStyle/>
                    <a:p>
                      <a:r>
                        <a:rPr lang="en-US" dirty="0" smtClean="0"/>
                        <a:t>Boundary</a:t>
                      </a:r>
                    </a:p>
                  </a:txBody>
                  <a:tcPr/>
                </a:tc>
                <a:tc>
                  <a:txBody>
                    <a:bodyPr/>
                    <a:lstStyle/>
                    <a:p>
                      <a:endParaRPr lang="en-US"/>
                    </a:p>
                  </a:txBody>
                  <a:tcPr/>
                </a:tc>
                <a:tc>
                  <a:txBody>
                    <a:bodyPr/>
                    <a:lstStyle/>
                    <a:p>
                      <a:endParaRPr lang="en-US"/>
                    </a:p>
                  </a:txBody>
                  <a:tcPr/>
                </a:tc>
                <a:tc>
                  <a:txBody>
                    <a:bodyPr/>
                    <a:lstStyle/>
                    <a:p>
                      <a:pPr algn="ctr"/>
                      <a:r>
                        <a:rPr lang="en-US" dirty="0" smtClean="0"/>
                        <a:t>X</a:t>
                      </a:r>
                      <a:endParaRPr lang="en-US" dirty="0"/>
                    </a:p>
                  </a:txBody>
                  <a:tcPr/>
                </a:tc>
              </a:tr>
              <a:tr h="370840">
                <a:tc>
                  <a:txBody>
                    <a:bodyPr/>
                    <a:lstStyle/>
                    <a:p>
                      <a:r>
                        <a:rPr lang="en-US" dirty="0" smtClean="0"/>
                        <a:t>Control</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endParaRPr lang="en-US" dirty="0"/>
                    </a:p>
                  </a:txBody>
                  <a:tcP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438" y="641095"/>
            <a:ext cx="4600575" cy="3465767"/>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33</a:t>
            </a:fld>
            <a:endParaRPr lang="en-GB"/>
          </a:p>
        </p:txBody>
      </p:sp>
    </p:spTree>
    <p:extLst>
      <p:ext uri="{BB962C8B-B14F-4D97-AF65-F5344CB8AC3E}">
        <p14:creationId xmlns:p14="http://schemas.microsoft.com/office/powerpoint/2010/main" val="1610602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100136" y="23717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00135" y="346710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135" y="482441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01047" y="3069192"/>
            <a:ext cx="2028825" cy="369332"/>
          </a:xfrm>
          <a:prstGeom prst="rect">
            <a:avLst/>
          </a:prstGeom>
          <a:noFill/>
        </p:spPr>
        <p:txBody>
          <a:bodyPr wrap="square" rtlCol="0">
            <a:spAutoFit/>
          </a:bodyPr>
          <a:lstStyle/>
          <a:p>
            <a:r>
              <a:rPr lang="en-US" dirty="0" smtClean="0">
                <a:solidFill>
                  <a:schemeClr val="accent2">
                    <a:lumMod val="75000"/>
                  </a:schemeClr>
                </a:solidFill>
              </a:rPr>
              <a:t>Port</a:t>
            </a:r>
          </a:p>
        </p:txBody>
      </p:sp>
      <p:sp>
        <p:nvSpPr>
          <p:cNvPr id="10" name="TextBox 9"/>
          <p:cNvSpPr txBox="1"/>
          <p:nvPr/>
        </p:nvSpPr>
        <p:spPr>
          <a:xfrm>
            <a:off x="8443909" y="1854217"/>
            <a:ext cx="2028825" cy="369332"/>
          </a:xfrm>
          <a:prstGeom prst="rect">
            <a:avLst/>
          </a:prstGeom>
          <a:noFill/>
        </p:spPr>
        <p:txBody>
          <a:bodyPr wrap="square" rtlCol="0">
            <a:spAutoFit/>
          </a:bodyPr>
          <a:lstStyle/>
          <a:p>
            <a:r>
              <a:rPr lang="en-US" dirty="0" smtClean="0">
                <a:solidFill>
                  <a:schemeClr val="accent2">
                    <a:lumMod val="75000"/>
                  </a:schemeClr>
                </a:solidFill>
              </a:rPr>
              <a:t>Adapter</a:t>
            </a:r>
            <a:endParaRPr lang="en-US" dirty="0">
              <a:solidFill>
                <a:schemeClr val="accent2">
                  <a:lumMod val="75000"/>
                </a:schemeClr>
              </a:solidFill>
            </a:endParaRPr>
          </a:p>
        </p:txBody>
      </p:sp>
      <p:sp>
        <p:nvSpPr>
          <p:cNvPr id="11" name="Rectangle 10"/>
          <p:cNvSpPr/>
          <p:nvPr/>
        </p:nvSpPr>
        <p:spPr>
          <a:xfrm>
            <a:off x="1285875" y="174902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1871662" y="277165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1871662" y="3975137"/>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637222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8" name="Straight Arrow Connector 17"/>
          <p:cNvCxnSpPr>
            <a:stCxn id="11" idx="2"/>
          </p:cNvCxnSpPr>
          <p:nvPr/>
        </p:nvCxnSpPr>
        <p:spPr>
          <a:xfrm>
            <a:off x="2314575" y="2344098"/>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4575" y="3387858"/>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336131" y="3615924"/>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3193258" y="3296478"/>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8401046" y="3645222"/>
            <a:ext cx="2028825" cy="369332"/>
          </a:xfrm>
          <a:prstGeom prst="rect">
            <a:avLst/>
          </a:prstGeom>
          <a:noFill/>
        </p:spPr>
        <p:txBody>
          <a:bodyPr wrap="square" rtlCol="0">
            <a:spAutoFit/>
          </a:bodyPr>
          <a:lstStyle/>
          <a:p>
            <a:r>
              <a:rPr lang="en-US" dirty="0" smtClean="0">
                <a:solidFill>
                  <a:schemeClr val="accent2">
                    <a:lumMod val="75000"/>
                  </a:schemeClr>
                </a:solidFill>
              </a:rPr>
              <a:t>Application</a:t>
            </a:r>
          </a:p>
        </p:txBody>
      </p:sp>
      <p:sp>
        <p:nvSpPr>
          <p:cNvPr id="28" name="TextBox 27"/>
          <p:cNvSpPr txBox="1"/>
          <p:nvPr/>
        </p:nvSpPr>
        <p:spPr>
          <a:xfrm>
            <a:off x="10351293" y="1840229"/>
            <a:ext cx="471490" cy="369332"/>
          </a:xfrm>
          <a:prstGeom prst="rect">
            <a:avLst/>
          </a:prstGeom>
          <a:noFill/>
        </p:spPr>
        <p:txBody>
          <a:bodyPr wrap="square" rtlCol="0">
            <a:spAutoFit/>
          </a:bodyPr>
          <a:lstStyle/>
          <a:p>
            <a:r>
              <a:rPr lang="en-US" dirty="0" smtClean="0"/>
              <a:t>UI</a:t>
            </a:r>
            <a:endParaRPr lang="en-US" dirty="0"/>
          </a:p>
        </p:txBody>
      </p:sp>
      <p:sp>
        <p:nvSpPr>
          <p:cNvPr id="30" name="TextBox 29"/>
          <p:cNvSpPr txBox="1"/>
          <p:nvPr/>
        </p:nvSpPr>
        <p:spPr>
          <a:xfrm>
            <a:off x="10351293" y="3081691"/>
            <a:ext cx="1014416" cy="369332"/>
          </a:xfrm>
          <a:prstGeom prst="rect">
            <a:avLst/>
          </a:prstGeom>
          <a:noFill/>
        </p:spPr>
        <p:txBody>
          <a:bodyPr wrap="square" rtlCol="0">
            <a:spAutoFit/>
          </a:bodyPr>
          <a:lstStyle/>
          <a:p>
            <a:r>
              <a:rPr lang="en-US" dirty="0" smtClean="0"/>
              <a:t>Domain</a:t>
            </a:r>
            <a:endParaRPr lang="en-US" dirty="0"/>
          </a:p>
        </p:txBody>
      </p:sp>
      <p:sp>
        <p:nvSpPr>
          <p:cNvPr id="31" name="TextBox 30"/>
          <p:cNvSpPr txBox="1"/>
          <p:nvPr/>
        </p:nvSpPr>
        <p:spPr>
          <a:xfrm>
            <a:off x="10329863" y="1496434"/>
            <a:ext cx="1464467" cy="369332"/>
          </a:xfrm>
          <a:prstGeom prst="rect">
            <a:avLst/>
          </a:prstGeom>
          <a:noFill/>
        </p:spPr>
        <p:txBody>
          <a:bodyPr wrap="square" rtlCol="0">
            <a:spAutoFit/>
          </a:bodyPr>
          <a:lstStyle/>
          <a:p>
            <a:r>
              <a:rPr lang="en-US" dirty="0" smtClean="0"/>
              <a:t>Infrastructure</a:t>
            </a:r>
            <a:endParaRPr lang="en-US" dirty="0"/>
          </a:p>
        </p:txBody>
      </p:sp>
      <p:sp>
        <p:nvSpPr>
          <p:cNvPr id="27" name="Rectangle 26"/>
          <p:cNvSpPr/>
          <p:nvPr/>
        </p:nvSpPr>
        <p:spPr>
          <a:xfrm>
            <a:off x="435054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IE</a:t>
            </a:r>
            <a:endParaRPr lang="en-US" dirty="0" smtClean="0"/>
          </a:p>
          <a:p>
            <a:pPr algn="ctr"/>
            <a:r>
              <a:rPr lang="en-US" dirty="0" smtClean="0"/>
              <a:t>&lt;&lt;interface&gt;&gt;</a:t>
            </a:r>
            <a:endParaRPr lang="en-US" dirty="0"/>
          </a:p>
        </p:txBody>
      </p:sp>
      <p:sp>
        <p:nvSpPr>
          <p:cNvPr id="29" name="Rectangle 28"/>
          <p:cNvSpPr/>
          <p:nvPr/>
        </p:nvSpPr>
        <p:spPr>
          <a:xfrm>
            <a:off x="5100634" y="1627105"/>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a:t>
            </a:r>
            <a:endParaRPr lang="en-US" dirty="0" smtClean="0"/>
          </a:p>
        </p:txBody>
      </p:sp>
      <p:cxnSp>
        <p:nvCxnSpPr>
          <p:cNvPr id="9" name="Straight Arrow Connector 8"/>
          <p:cNvCxnSpPr>
            <a:stCxn id="27" idx="0"/>
            <a:endCxn id="29" idx="2"/>
          </p:cNvCxnSpPr>
          <p:nvPr/>
        </p:nvCxnSpPr>
        <p:spPr>
          <a:xfrm flipV="1">
            <a:off x="5150643" y="2222178"/>
            <a:ext cx="750091" cy="52274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1"/>
            <a:endCxn id="27" idx="3"/>
          </p:cNvCxnSpPr>
          <p:nvPr/>
        </p:nvCxnSpPr>
        <p:spPr>
          <a:xfrm flipH="1">
            <a:off x="5950742" y="3042463"/>
            <a:ext cx="421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9" y="1367587"/>
            <a:ext cx="1152525" cy="1114108"/>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83" y="2557876"/>
            <a:ext cx="931862" cy="1073053"/>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0" y="3622776"/>
            <a:ext cx="1093787" cy="1143505"/>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34</a:t>
            </a:fld>
            <a:endParaRPr lang="en-GB"/>
          </a:p>
        </p:txBody>
      </p:sp>
    </p:spTree>
    <p:extLst>
      <p:ext uri="{BB962C8B-B14F-4D97-AF65-F5344CB8AC3E}">
        <p14:creationId xmlns:p14="http://schemas.microsoft.com/office/powerpoint/2010/main" val="1974791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337" y="2461736"/>
            <a:ext cx="10353675" cy="1815882"/>
          </a:xfrm>
          <a:prstGeom prst="rect">
            <a:avLst/>
          </a:prstGeom>
        </p:spPr>
        <p:txBody>
          <a:bodyPr wrap="square">
            <a:spAutoFit/>
          </a:bodyPr>
          <a:lstStyle/>
          <a:p>
            <a:pPr algn="ctr"/>
            <a:r>
              <a:rPr lang="en-GB" sz="2800" dirty="0"/>
              <a:t>A </a:t>
            </a:r>
            <a:r>
              <a:rPr lang="en-GB" sz="2800" b="1" dirty="0"/>
              <a:t>port</a:t>
            </a:r>
            <a:r>
              <a:rPr lang="en-GB" sz="2800" dirty="0"/>
              <a:t> is the </a:t>
            </a:r>
            <a:r>
              <a:rPr lang="en-GB" sz="2800" i="1" dirty="0"/>
              <a:t>'use case boundary</a:t>
            </a:r>
            <a:r>
              <a:rPr lang="en-GB" sz="2800" dirty="0"/>
              <a:t>'. Use cases become problematic when they become focused on technology concerns. Use cases written against the ports can elide those concerns and focus on the application rules, making them easier to write and maintain. </a:t>
            </a:r>
          </a:p>
        </p:txBody>
      </p:sp>
      <p:sp>
        <p:nvSpPr>
          <p:cNvPr id="3" name="Slide Number Placeholder 2"/>
          <p:cNvSpPr>
            <a:spLocks noGrp="1"/>
          </p:cNvSpPr>
          <p:nvPr>
            <p:ph type="sldNum" sz="quarter" idx="12"/>
          </p:nvPr>
        </p:nvSpPr>
        <p:spPr/>
        <p:txBody>
          <a:bodyPr/>
          <a:lstStyle/>
          <a:p>
            <a:fld id="{AA792DF1-A555-43FA-AD2F-E7EC51E120F1}" type="slidenum">
              <a:rPr lang="en-GB" smtClean="0"/>
              <a:t>35</a:t>
            </a:fld>
            <a:endParaRPr lang="en-GB"/>
          </a:p>
        </p:txBody>
      </p:sp>
    </p:spTree>
    <p:extLst>
      <p:ext uri="{BB962C8B-B14F-4D97-AF65-F5344CB8AC3E}">
        <p14:creationId xmlns:p14="http://schemas.microsoft.com/office/powerpoint/2010/main" val="990646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8550" y="38100"/>
            <a:ext cx="7454900" cy="6781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762" y="1606551"/>
            <a:ext cx="850680" cy="822325"/>
          </a:xfrm>
          <a:prstGeom prst="rect">
            <a:avLst/>
          </a:prstGeom>
          <a:ln w="22225">
            <a:solidFill>
              <a:srgbClr val="FF0000"/>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67518"/>
            <a:ext cx="970837" cy="1014966"/>
          </a:xfrm>
          <a:prstGeom prst="rect">
            <a:avLst/>
          </a:prstGeom>
          <a:ln w="22225">
            <a:solidFill>
              <a:srgbClr val="7030A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6838" y="1800654"/>
            <a:ext cx="847438" cy="975837"/>
          </a:xfrm>
          <a:prstGeom prst="rect">
            <a:avLst/>
          </a:prstGeom>
          <a:ln w="22225">
            <a:solidFill>
              <a:srgbClr val="00B050"/>
            </a:solidFill>
          </a:ln>
        </p:spPr>
      </p:pic>
      <p:sp>
        <p:nvSpPr>
          <p:cNvPr id="5" name="Slide Number Placeholder 4"/>
          <p:cNvSpPr>
            <a:spLocks noGrp="1"/>
          </p:cNvSpPr>
          <p:nvPr>
            <p:ph type="sldNum" sz="quarter" idx="12"/>
          </p:nvPr>
        </p:nvSpPr>
        <p:spPr/>
        <p:txBody>
          <a:bodyPr/>
          <a:lstStyle/>
          <a:p>
            <a:fld id="{AA792DF1-A555-43FA-AD2F-E7EC51E120F1}" type="slidenum">
              <a:rPr lang="en-GB" smtClean="0"/>
              <a:t>36</a:t>
            </a:fld>
            <a:endParaRPr lang="en-GB"/>
          </a:p>
        </p:txBody>
      </p:sp>
    </p:spTree>
    <p:extLst>
      <p:ext uri="{BB962C8B-B14F-4D97-AF65-F5344CB8AC3E}">
        <p14:creationId xmlns:p14="http://schemas.microsoft.com/office/powerpoint/2010/main" val="5141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687" y="2624434"/>
            <a:ext cx="10501313" cy="1384995"/>
          </a:xfrm>
          <a:prstGeom prst="rect">
            <a:avLst/>
          </a:prstGeom>
        </p:spPr>
        <p:txBody>
          <a:bodyPr wrap="square">
            <a:spAutoFit/>
          </a:bodyPr>
          <a:lstStyle/>
          <a:p>
            <a:pPr algn="ctr"/>
            <a:r>
              <a:rPr lang="en-GB" sz="2800" dirty="0"/>
              <a:t>There is a correlation here between the </a:t>
            </a:r>
            <a:r>
              <a:rPr lang="en-GB" sz="2800" b="1" dirty="0"/>
              <a:t>use case boundary and the test boundary</a:t>
            </a:r>
            <a:r>
              <a:rPr lang="en-GB" sz="2800" dirty="0"/>
              <a:t> - </a:t>
            </a:r>
            <a:r>
              <a:rPr lang="en-GB" sz="2800" i="1" dirty="0"/>
              <a:t>tests should focus on the behaviour expressed by a use case, not on a unit of code</a:t>
            </a:r>
            <a:r>
              <a:rPr lang="en-GB" sz="2800" dirty="0"/>
              <a:t>. </a:t>
            </a:r>
          </a:p>
        </p:txBody>
      </p:sp>
      <p:sp>
        <p:nvSpPr>
          <p:cNvPr id="3" name="Slide Number Placeholder 2"/>
          <p:cNvSpPr>
            <a:spLocks noGrp="1"/>
          </p:cNvSpPr>
          <p:nvPr>
            <p:ph type="sldNum" sz="quarter" idx="12"/>
          </p:nvPr>
        </p:nvSpPr>
        <p:spPr/>
        <p:txBody>
          <a:bodyPr/>
          <a:lstStyle/>
          <a:p>
            <a:fld id="{AA792DF1-A555-43FA-AD2F-E7EC51E120F1}" type="slidenum">
              <a:rPr lang="en-GB" smtClean="0"/>
              <a:t>37</a:t>
            </a:fld>
            <a:endParaRPr lang="en-GB"/>
          </a:p>
        </p:txBody>
      </p:sp>
    </p:spTree>
    <p:extLst>
      <p:ext uri="{BB962C8B-B14F-4D97-AF65-F5344CB8AC3E}">
        <p14:creationId xmlns:p14="http://schemas.microsoft.com/office/powerpoint/2010/main" val="7520910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499" y="485698"/>
            <a:ext cx="6486525" cy="5895260"/>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38</a:t>
            </a:fld>
            <a:endParaRPr lang="en-GB"/>
          </a:p>
        </p:txBody>
      </p:sp>
    </p:spTree>
    <p:extLst>
      <p:ext uri="{BB962C8B-B14F-4D97-AF65-F5344CB8AC3E}">
        <p14:creationId xmlns:p14="http://schemas.microsoft.com/office/powerpoint/2010/main" val="18261788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86075" y="485827"/>
            <a:ext cx="6372225" cy="5842677"/>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39</a:t>
            </a:fld>
            <a:endParaRPr lang="en-GB"/>
          </a:p>
        </p:txBody>
      </p:sp>
    </p:spTree>
    <p:extLst>
      <p:ext uri="{BB962C8B-B14F-4D97-AF65-F5344CB8AC3E}">
        <p14:creationId xmlns:p14="http://schemas.microsoft.com/office/powerpoint/2010/main" val="654931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smtClean="0"/>
              <a:t>On Loose Coupling and High Cohesion</a:t>
            </a:r>
          </a:p>
          <a:p>
            <a:r>
              <a:rPr lang="en-US" dirty="0" smtClean="0"/>
              <a:t>On Layering</a:t>
            </a:r>
          </a:p>
          <a:p>
            <a:r>
              <a:rPr lang="en-US" dirty="0" smtClean="0"/>
              <a:t>On </a:t>
            </a:r>
            <a:r>
              <a:rPr lang="en-US" dirty="0" smtClean="0"/>
              <a:t>Domains</a:t>
            </a:r>
          </a:p>
          <a:p>
            <a:r>
              <a:rPr lang="en-US" dirty="0" smtClean="0"/>
              <a:t>On The Use Case Controller</a:t>
            </a:r>
            <a:endParaRPr lang="en-US" dirty="0" smtClean="0"/>
          </a:p>
          <a:p>
            <a:r>
              <a:rPr lang="en-US" dirty="0" smtClean="0"/>
              <a:t>On Clean Architecture</a:t>
            </a:r>
          </a:p>
          <a:p>
            <a:r>
              <a:rPr lang="en-US" dirty="0" smtClean="0"/>
              <a:t>On </a:t>
            </a:r>
            <a:r>
              <a:rPr lang="en-US" dirty="0" smtClean="0"/>
              <a:t>Implementing</a:t>
            </a:r>
            <a:endParaRPr lang="en-US" dirty="0" smtClean="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Tree>
    <p:extLst>
      <p:ext uri="{BB962C8B-B14F-4D97-AF65-F5344CB8AC3E}">
        <p14:creationId xmlns:p14="http://schemas.microsoft.com/office/powerpoint/2010/main" val="814148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28913" y="351737"/>
            <a:ext cx="6415549" cy="5863325"/>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40</a:t>
            </a:fld>
            <a:endParaRPr lang="en-GB"/>
          </a:p>
        </p:txBody>
      </p:sp>
    </p:spTree>
    <p:extLst>
      <p:ext uri="{BB962C8B-B14F-4D97-AF65-F5344CB8AC3E}">
        <p14:creationId xmlns:p14="http://schemas.microsoft.com/office/powerpoint/2010/main" val="2448575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The Use Case Controller</a:t>
            </a:r>
            <a:endParaRPr lang="en-US" dirty="0"/>
          </a:p>
        </p:txBody>
      </p:sp>
      <p:sp>
        <p:nvSpPr>
          <p:cNvPr id="5" name="Text Placeholder 4"/>
          <p:cNvSpPr>
            <a:spLocks noGrp="1"/>
          </p:cNvSpPr>
          <p:nvPr>
            <p:ph type="body" idx="1"/>
          </p:nvPr>
        </p:nvSpPr>
        <p:spPr/>
        <p:txBody>
          <a:bodyPr/>
          <a:lstStyle/>
          <a:p>
            <a:r>
              <a:rPr lang="en-US" dirty="0" smtClean="0"/>
              <a:t>Vertical Slice Architecture</a:t>
            </a:r>
            <a:endParaRPr lang="en-US" dirty="0"/>
          </a:p>
        </p:txBody>
      </p:sp>
      <p:sp>
        <p:nvSpPr>
          <p:cNvPr id="6" name="Slide Number Placeholder 5"/>
          <p:cNvSpPr>
            <a:spLocks noGrp="1"/>
          </p:cNvSpPr>
          <p:nvPr>
            <p:ph type="sldNum" sz="quarter" idx="12"/>
          </p:nvPr>
        </p:nvSpPr>
        <p:spPr/>
        <p:txBody>
          <a:bodyPr/>
          <a:lstStyle/>
          <a:p>
            <a:fld id="{AA792DF1-A555-43FA-AD2F-E7EC51E120F1}" type="slidenum">
              <a:rPr lang="en-GB" smtClean="0"/>
              <a:t>41</a:t>
            </a:fld>
            <a:endParaRPr lang="en-GB"/>
          </a:p>
        </p:txBody>
      </p:sp>
    </p:spTree>
    <p:extLst>
      <p:ext uri="{BB962C8B-B14F-4D97-AF65-F5344CB8AC3E}">
        <p14:creationId xmlns:p14="http://schemas.microsoft.com/office/powerpoint/2010/main" val="14524814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6775" y="387727"/>
            <a:ext cx="10401300" cy="954107"/>
          </a:xfrm>
          <a:prstGeom prst="rect">
            <a:avLst/>
          </a:prstGeom>
        </p:spPr>
        <p:txBody>
          <a:bodyPr wrap="square">
            <a:spAutoFit/>
          </a:bodyPr>
          <a:lstStyle/>
          <a:p>
            <a:pPr algn="ctr"/>
            <a:r>
              <a:rPr lang="en-US" sz="2800" dirty="0" smtClean="0"/>
              <a:t>The </a:t>
            </a:r>
            <a:r>
              <a:rPr lang="en-US" sz="2800" i="1" dirty="0" smtClean="0"/>
              <a:t>Use Case Controller</a:t>
            </a:r>
            <a:r>
              <a:rPr lang="en-US" sz="2800" dirty="0" smtClean="0"/>
              <a:t> pattern was catalogued in 2001 by </a:t>
            </a:r>
            <a:r>
              <a:rPr lang="en-US" sz="2800" dirty="0" err="1" smtClean="0"/>
              <a:t>Aguiar</a:t>
            </a:r>
            <a:r>
              <a:rPr lang="en-US" sz="2800" dirty="0" smtClean="0"/>
              <a:t>, Sousa and Pinto </a:t>
            </a:r>
            <a:endParaRPr lang="en-US" sz="2800" dirty="0"/>
          </a:p>
        </p:txBody>
      </p:sp>
      <p:sp>
        <p:nvSpPr>
          <p:cNvPr id="5" name="Rectangle 4"/>
          <p:cNvSpPr/>
          <p:nvPr/>
        </p:nvSpPr>
        <p:spPr>
          <a:xfrm>
            <a:off x="866775" y="1640265"/>
            <a:ext cx="10401300" cy="954107"/>
          </a:xfrm>
          <a:prstGeom prst="rect">
            <a:avLst/>
          </a:prstGeom>
        </p:spPr>
        <p:txBody>
          <a:bodyPr wrap="square">
            <a:spAutoFit/>
          </a:bodyPr>
          <a:lstStyle/>
          <a:p>
            <a:pPr algn="ctr"/>
            <a:r>
              <a:rPr lang="en-US" sz="2800" dirty="0" smtClean="0"/>
              <a:t>How do you design a system that implements a use-case based approach, in a </a:t>
            </a:r>
            <a:r>
              <a:rPr lang="en-US" sz="2800" smtClean="0"/>
              <a:t>maintainable fashion?</a:t>
            </a:r>
            <a:endParaRPr lang="en-US" sz="2800" dirty="0"/>
          </a:p>
        </p:txBody>
      </p:sp>
      <p:sp>
        <p:nvSpPr>
          <p:cNvPr id="6" name="Rectangle 5"/>
          <p:cNvSpPr/>
          <p:nvPr/>
        </p:nvSpPr>
        <p:spPr>
          <a:xfrm>
            <a:off x="990600" y="3007102"/>
            <a:ext cx="10401300" cy="1384995"/>
          </a:xfrm>
          <a:prstGeom prst="rect">
            <a:avLst/>
          </a:prstGeom>
        </p:spPr>
        <p:txBody>
          <a:bodyPr wrap="square">
            <a:spAutoFit/>
          </a:bodyPr>
          <a:lstStyle/>
          <a:p>
            <a:pPr algn="ctr"/>
            <a:r>
              <a:rPr lang="en-US" sz="2800" dirty="0" smtClean="0"/>
              <a:t>It needs to preserve the integrity of the use case flow specification and be traceable back </a:t>
            </a:r>
            <a:r>
              <a:rPr lang="en-US" sz="2800" smtClean="0"/>
              <a:t>to the use case </a:t>
            </a:r>
            <a:r>
              <a:rPr lang="mr-IN" sz="2800" dirty="0" smtClean="0"/>
              <a:t>–</a:t>
            </a:r>
            <a:r>
              <a:rPr lang="en-US" sz="2800" dirty="0" smtClean="0"/>
              <a:t> nowadays we would call this Evident or Screaming Architecture </a:t>
            </a:r>
            <a:endParaRPr lang="en-US" sz="2800" dirty="0"/>
          </a:p>
        </p:txBody>
      </p:sp>
      <p:sp>
        <p:nvSpPr>
          <p:cNvPr id="7" name="Rectangle 6"/>
          <p:cNvSpPr/>
          <p:nvPr/>
        </p:nvSpPr>
        <p:spPr>
          <a:xfrm>
            <a:off x="866775" y="4645402"/>
            <a:ext cx="10401300" cy="523220"/>
          </a:xfrm>
          <a:prstGeom prst="rect">
            <a:avLst/>
          </a:prstGeom>
        </p:spPr>
        <p:txBody>
          <a:bodyPr wrap="square">
            <a:spAutoFit/>
          </a:bodyPr>
          <a:lstStyle/>
          <a:p>
            <a:pPr algn="ctr"/>
            <a:r>
              <a:rPr lang="en-GB" sz="2800" dirty="0" smtClean="0"/>
              <a:t>Callable from different UIs, tests etc.</a:t>
            </a:r>
            <a:endParaRPr lang="en-US" sz="2800" dirty="0"/>
          </a:p>
        </p:txBody>
      </p:sp>
      <p:sp>
        <p:nvSpPr>
          <p:cNvPr id="8" name="Rectangle 7"/>
          <p:cNvSpPr/>
          <p:nvPr/>
        </p:nvSpPr>
        <p:spPr>
          <a:xfrm>
            <a:off x="866775" y="5421927"/>
            <a:ext cx="10401300" cy="523220"/>
          </a:xfrm>
          <a:prstGeom prst="rect">
            <a:avLst/>
          </a:prstGeom>
        </p:spPr>
        <p:txBody>
          <a:bodyPr wrap="square">
            <a:spAutoFit/>
          </a:bodyPr>
          <a:lstStyle/>
          <a:p>
            <a:pPr algn="ctr"/>
            <a:r>
              <a:rPr lang="en-GB" sz="2800" dirty="0" smtClean="0"/>
              <a:t>Open to extension i.e. one use can call another.</a:t>
            </a:r>
            <a:endParaRPr lang="en-US" sz="2800" dirty="0"/>
          </a:p>
        </p:txBody>
      </p:sp>
      <p:sp>
        <p:nvSpPr>
          <p:cNvPr id="14" name="Slide Number Placeholder 13"/>
          <p:cNvSpPr>
            <a:spLocks noGrp="1"/>
          </p:cNvSpPr>
          <p:nvPr>
            <p:ph type="sldNum" sz="quarter" idx="12"/>
          </p:nvPr>
        </p:nvSpPr>
        <p:spPr/>
        <p:txBody>
          <a:bodyPr/>
          <a:lstStyle/>
          <a:p>
            <a:fld id="{AA792DF1-A555-43FA-AD2F-E7EC51E120F1}" type="slidenum">
              <a:rPr lang="en-GB" smtClean="0"/>
              <a:t>42</a:t>
            </a:fld>
            <a:endParaRPr lang="en-GB"/>
          </a:p>
        </p:txBody>
      </p:sp>
    </p:spTree>
    <p:extLst>
      <p:ext uri="{BB962C8B-B14F-4D97-AF65-F5344CB8AC3E}">
        <p14:creationId xmlns:p14="http://schemas.microsoft.com/office/powerpoint/2010/main" val="90557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238" y="1114426"/>
            <a:ext cx="9768150" cy="4351958"/>
          </a:xfrm>
          <a:prstGeom prst="rect">
            <a:avLst/>
          </a:prstGeom>
        </p:spPr>
      </p:pic>
      <p:sp>
        <p:nvSpPr>
          <p:cNvPr id="3" name="Rectangle 2"/>
          <p:cNvSpPr/>
          <p:nvPr/>
        </p:nvSpPr>
        <p:spPr>
          <a:xfrm>
            <a:off x="8220536" y="5887521"/>
            <a:ext cx="2552622" cy="369332"/>
          </a:xfrm>
          <a:prstGeom prst="rect">
            <a:avLst/>
          </a:prstGeom>
        </p:spPr>
        <p:txBody>
          <a:bodyPr wrap="none">
            <a:spAutoFit/>
          </a:bodyPr>
          <a:lstStyle/>
          <a:p>
            <a:r>
              <a:rPr lang="en-US" dirty="0" err="1" smtClean="0"/>
              <a:t>Aguiar</a:t>
            </a:r>
            <a:r>
              <a:rPr lang="en-US" dirty="0" smtClean="0"/>
              <a:t>, Sousa, Pinto 2001</a:t>
            </a:r>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43</a:t>
            </a:fld>
            <a:endParaRPr lang="en-GB"/>
          </a:p>
        </p:txBody>
      </p:sp>
    </p:spTree>
    <p:extLst>
      <p:ext uri="{BB962C8B-B14F-4D97-AF65-F5344CB8AC3E}">
        <p14:creationId xmlns:p14="http://schemas.microsoft.com/office/powerpoint/2010/main" val="426815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600" y="596900"/>
            <a:ext cx="6642100" cy="5664200"/>
          </a:xfrm>
          <a:prstGeom prst="rect">
            <a:avLst/>
          </a:prstGeom>
        </p:spPr>
      </p:pic>
      <p:sp>
        <p:nvSpPr>
          <p:cNvPr id="3" name="Rectangle 2"/>
          <p:cNvSpPr/>
          <p:nvPr/>
        </p:nvSpPr>
        <p:spPr>
          <a:xfrm>
            <a:off x="9049211" y="6261100"/>
            <a:ext cx="2552622" cy="369332"/>
          </a:xfrm>
          <a:prstGeom prst="rect">
            <a:avLst/>
          </a:prstGeom>
        </p:spPr>
        <p:txBody>
          <a:bodyPr wrap="none">
            <a:spAutoFit/>
          </a:bodyPr>
          <a:lstStyle/>
          <a:p>
            <a:r>
              <a:rPr lang="en-US" dirty="0" err="1" smtClean="0"/>
              <a:t>Aguiar</a:t>
            </a:r>
            <a:r>
              <a:rPr lang="en-US" dirty="0" smtClean="0"/>
              <a:t>, Sousa, Pinto 2001</a:t>
            </a:r>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44</a:t>
            </a:fld>
            <a:endParaRPr lang="en-GB"/>
          </a:p>
        </p:txBody>
      </p:sp>
    </p:spTree>
    <p:extLst>
      <p:ext uri="{BB962C8B-B14F-4D97-AF65-F5344CB8AC3E}">
        <p14:creationId xmlns:p14="http://schemas.microsoft.com/office/powerpoint/2010/main" val="745977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44" y="1328737"/>
            <a:ext cx="10235020" cy="4086225"/>
          </a:xfrm>
          <a:prstGeom prst="rect">
            <a:avLst/>
          </a:prstGeom>
        </p:spPr>
      </p:pic>
      <p:sp>
        <p:nvSpPr>
          <p:cNvPr id="3" name="Rectangle 2"/>
          <p:cNvSpPr/>
          <p:nvPr/>
        </p:nvSpPr>
        <p:spPr>
          <a:xfrm>
            <a:off x="8777748" y="5932488"/>
            <a:ext cx="2552622" cy="369332"/>
          </a:xfrm>
          <a:prstGeom prst="rect">
            <a:avLst/>
          </a:prstGeom>
        </p:spPr>
        <p:txBody>
          <a:bodyPr wrap="none">
            <a:spAutoFit/>
          </a:bodyPr>
          <a:lstStyle/>
          <a:p>
            <a:r>
              <a:rPr lang="en-US" dirty="0" err="1" smtClean="0"/>
              <a:t>Aguiar</a:t>
            </a:r>
            <a:r>
              <a:rPr lang="en-US" dirty="0" smtClean="0"/>
              <a:t>, Sousa, Pinto 2001</a:t>
            </a:r>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45</a:t>
            </a:fld>
            <a:endParaRPr lang="en-GB"/>
          </a:p>
        </p:txBody>
      </p:sp>
    </p:spTree>
    <p:extLst>
      <p:ext uri="{BB962C8B-B14F-4D97-AF65-F5344CB8AC3E}">
        <p14:creationId xmlns:p14="http://schemas.microsoft.com/office/powerpoint/2010/main" val="12337802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1" y="1257299"/>
            <a:ext cx="11109609" cy="4386263"/>
          </a:xfrm>
          <a:prstGeom prst="rect">
            <a:avLst/>
          </a:prstGeom>
        </p:spPr>
      </p:pic>
      <p:sp>
        <p:nvSpPr>
          <p:cNvPr id="3" name="Rectangle 2"/>
          <p:cNvSpPr/>
          <p:nvPr/>
        </p:nvSpPr>
        <p:spPr>
          <a:xfrm>
            <a:off x="8777748" y="5932488"/>
            <a:ext cx="2552622" cy="369332"/>
          </a:xfrm>
          <a:prstGeom prst="rect">
            <a:avLst/>
          </a:prstGeom>
        </p:spPr>
        <p:txBody>
          <a:bodyPr wrap="none">
            <a:spAutoFit/>
          </a:bodyPr>
          <a:lstStyle/>
          <a:p>
            <a:r>
              <a:rPr lang="en-US" dirty="0" err="1" smtClean="0"/>
              <a:t>Aguiar</a:t>
            </a:r>
            <a:r>
              <a:rPr lang="en-US" dirty="0" smtClean="0"/>
              <a:t>, Sousa, Pinto 2001</a:t>
            </a:r>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46</a:t>
            </a:fld>
            <a:endParaRPr lang="en-GB"/>
          </a:p>
        </p:txBody>
      </p:sp>
    </p:spTree>
    <p:extLst>
      <p:ext uri="{BB962C8B-B14F-4D97-AF65-F5344CB8AC3E}">
        <p14:creationId xmlns:p14="http://schemas.microsoft.com/office/powerpoint/2010/main" val="451317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802064"/>
            <a:ext cx="10401300" cy="523220"/>
          </a:xfrm>
          <a:prstGeom prst="rect">
            <a:avLst/>
          </a:prstGeom>
        </p:spPr>
        <p:txBody>
          <a:bodyPr wrap="square">
            <a:spAutoFit/>
          </a:bodyPr>
          <a:lstStyle/>
          <a:p>
            <a:pPr algn="ctr"/>
            <a:r>
              <a:rPr lang="en-US" sz="2800" dirty="0" smtClean="0"/>
              <a:t>Identify Candidate Use Cases (user stories are an agile alternative)</a:t>
            </a:r>
            <a:endParaRPr lang="en-US" sz="2800" dirty="0"/>
          </a:p>
        </p:txBody>
      </p:sp>
      <p:sp>
        <p:nvSpPr>
          <p:cNvPr id="3" name="Rectangle 2"/>
          <p:cNvSpPr/>
          <p:nvPr/>
        </p:nvSpPr>
        <p:spPr>
          <a:xfrm>
            <a:off x="1066800" y="1530726"/>
            <a:ext cx="10401300" cy="523220"/>
          </a:xfrm>
          <a:prstGeom prst="rect">
            <a:avLst/>
          </a:prstGeom>
        </p:spPr>
        <p:txBody>
          <a:bodyPr wrap="square">
            <a:spAutoFit/>
          </a:bodyPr>
          <a:lstStyle/>
          <a:p>
            <a:pPr algn="ctr"/>
            <a:r>
              <a:rPr lang="en-US" sz="2800" dirty="0" smtClean="0"/>
              <a:t>For each use case, create a </a:t>
            </a:r>
            <a:r>
              <a:rPr lang="en-US" sz="2800" i="1" dirty="0" smtClean="0"/>
              <a:t>use case controller</a:t>
            </a:r>
            <a:r>
              <a:rPr lang="en-US" sz="2800" dirty="0" smtClean="0"/>
              <a:t> class</a:t>
            </a:r>
            <a:endParaRPr lang="en-US" sz="2800" dirty="0"/>
          </a:p>
        </p:txBody>
      </p:sp>
      <p:sp>
        <p:nvSpPr>
          <p:cNvPr id="4" name="Rectangle 3"/>
          <p:cNvSpPr/>
          <p:nvPr/>
        </p:nvSpPr>
        <p:spPr>
          <a:xfrm>
            <a:off x="1066800" y="2332789"/>
            <a:ext cx="10401300" cy="954107"/>
          </a:xfrm>
          <a:prstGeom prst="rect">
            <a:avLst/>
          </a:prstGeom>
        </p:spPr>
        <p:txBody>
          <a:bodyPr wrap="square">
            <a:spAutoFit/>
          </a:bodyPr>
          <a:lstStyle/>
          <a:p>
            <a:pPr algn="ctr"/>
            <a:r>
              <a:rPr lang="en-US" sz="2800" dirty="0" smtClean="0"/>
              <a:t>Create the </a:t>
            </a:r>
            <a:r>
              <a:rPr lang="en-US" sz="2800" i="1" dirty="0" smtClean="0"/>
              <a:t>entity</a:t>
            </a:r>
            <a:r>
              <a:rPr lang="en-US" sz="2800" dirty="0" smtClean="0"/>
              <a:t> and </a:t>
            </a:r>
            <a:r>
              <a:rPr lang="en-US" sz="2800" i="1" dirty="0" smtClean="0"/>
              <a:t>boundary</a:t>
            </a:r>
            <a:r>
              <a:rPr lang="en-US" sz="2800" dirty="0" smtClean="0"/>
              <a:t> classes needed to implement the use case (boundary should be TDD tests then UI)</a:t>
            </a:r>
            <a:endParaRPr lang="en-US" sz="2800" dirty="0"/>
          </a:p>
        </p:txBody>
      </p:sp>
      <p:sp>
        <p:nvSpPr>
          <p:cNvPr id="5" name="Rectangle 4"/>
          <p:cNvSpPr/>
          <p:nvPr/>
        </p:nvSpPr>
        <p:spPr>
          <a:xfrm>
            <a:off x="1066800" y="3685339"/>
            <a:ext cx="10401300" cy="523220"/>
          </a:xfrm>
          <a:prstGeom prst="rect">
            <a:avLst/>
          </a:prstGeom>
        </p:spPr>
        <p:txBody>
          <a:bodyPr wrap="square">
            <a:spAutoFit/>
          </a:bodyPr>
          <a:lstStyle/>
          <a:p>
            <a:pPr algn="ctr"/>
            <a:r>
              <a:rPr lang="en-US" sz="2800" dirty="0" smtClean="0"/>
              <a:t>Create extension and inclusion hooks for related use-cases</a:t>
            </a:r>
            <a:endParaRPr lang="en-US" sz="2800" dirty="0"/>
          </a:p>
        </p:txBody>
      </p:sp>
      <p:sp>
        <p:nvSpPr>
          <p:cNvPr id="6" name="Rectangle 5"/>
          <p:cNvSpPr/>
          <p:nvPr/>
        </p:nvSpPr>
        <p:spPr>
          <a:xfrm>
            <a:off x="1066800" y="4466389"/>
            <a:ext cx="10401300" cy="1384995"/>
          </a:xfrm>
          <a:prstGeom prst="rect">
            <a:avLst/>
          </a:prstGeom>
        </p:spPr>
        <p:txBody>
          <a:bodyPr wrap="square">
            <a:spAutoFit/>
          </a:bodyPr>
          <a:lstStyle/>
          <a:p>
            <a:pPr algn="ctr"/>
            <a:r>
              <a:rPr lang="en-US" sz="2800" dirty="0" smtClean="0"/>
              <a:t>Package use case controllers using a similar organization as the underlying use case model </a:t>
            </a:r>
            <a:r>
              <a:rPr lang="mr-IN" sz="2800" dirty="0" smtClean="0"/>
              <a:t>–</a:t>
            </a:r>
            <a:r>
              <a:rPr lang="en-US" sz="2800" dirty="0" smtClean="0"/>
              <a:t> this is </a:t>
            </a:r>
            <a:r>
              <a:rPr lang="en-US" sz="2800" dirty="0" smtClean="0"/>
              <a:t>usually within the </a:t>
            </a:r>
            <a:r>
              <a:rPr lang="en-US" sz="2800" i="1" dirty="0" smtClean="0"/>
              <a:t>application logic layer.</a:t>
            </a:r>
            <a:endParaRPr lang="en-US" sz="2800" i="1" dirty="0"/>
          </a:p>
        </p:txBody>
      </p:sp>
      <p:sp>
        <p:nvSpPr>
          <p:cNvPr id="7" name="Slide Number Placeholder 6"/>
          <p:cNvSpPr>
            <a:spLocks noGrp="1"/>
          </p:cNvSpPr>
          <p:nvPr>
            <p:ph type="sldNum" sz="quarter" idx="12"/>
          </p:nvPr>
        </p:nvSpPr>
        <p:spPr/>
        <p:txBody>
          <a:bodyPr/>
          <a:lstStyle/>
          <a:p>
            <a:fld id="{AA792DF1-A555-43FA-AD2F-E7EC51E120F1}" type="slidenum">
              <a:rPr lang="en-GB" smtClean="0"/>
              <a:t>47</a:t>
            </a:fld>
            <a:endParaRPr lang="en-GB"/>
          </a:p>
        </p:txBody>
      </p:sp>
    </p:spTree>
    <p:extLst>
      <p:ext uri="{BB962C8B-B14F-4D97-AF65-F5344CB8AC3E}">
        <p14:creationId xmlns:p14="http://schemas.microsoft.com/office/powerpoint/2010/main" val="19916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5375" y="1373564"/>
            <a:ext cx="10401300" cy="523220"/>
          </a:xfrm>
          <a:prstGeom prst="rect">
            <a:avLst/>
          </a:prstGeom>
        </p:spPr>
        <p:txBody>
          <a:bodyPr wrap="square">
            <a:spAutoFit/>
          </a:bodyPr>
          <a:lstStyle/>
          <a:p>
            <a:pPr algn="ctr"/>
            <a:r>
              <a:rPr lang="en-US" sz="2800" smtClean="0"/>
              <a:t>Gives localization </a:t>
            </a:r>
            <a:r>
              <a:rPr lang="en-US" sz="2800" dirty="0" smtClean="0"/>
              <a:t>of business rules and policies</a:t>
            </a:r>
            <a:endParaRPr lang="en-US" sz="2800" dirty="0"/>
          </a:p>
        </p:txBody>
      </p:sp>
      <p:sp>
        <p:nvSpPr>
          <p:cNvPr id="5" name="Rectangle 4"/>
          <p:cNvSpPr/>
          <p:nvPr/>
        </p:nvSpPr>
        <p:spPr>
          <a:xfrm>
            <a:off x="1095375" y="2196822"/>
            <a:ext cx="10401300" cy="523220"/>
          </a:xfrm>
          <a:prstGeom prst="rect">
            <a:avLst/>
          </a:prstGeom>
        </p:spPr>
        <p:txBody>
          <a:bodyPr wrap="square">
            <a:spAutoFit/>
          </a:bodyPr>
          <a:lstStyle/>
          <a:p>
            <a:pPr algn="ctr"/>
            <a:r>
              <a:rPr lang="en-US" sz="2800" dirty="0" smtClean="0"/>
              <a:t>Easy replacement of user interface and </a:t>
            </a:r>
            <a:r>
              <a:rPr lang="en-US" sz="2800" smtClean="0"/>
              <a:t>system components</a:t>
            </a:r>
            <a:endParaRPr lang="en-US" sz="2800" dirty="0"/>
          </a:p>
        </p:txBody>
      </p:sp>
      <p:sp>
        <p:nvSpPr>
          <p:cNvPr id="6" name="Rectangle 5"/>
          <p:cNvSpPr/>
          <p:nvPr/>
        </p:nvSpPr>
        <p:spPr>
          <a:xfrm>
            <a:off x="1233487" y="3203019"/>
            <a:ext cx="10401300" cy="523220"/>
          </a:xfrm>
          <a:prstGeom prst="rect">
            <a:avLst/>
          </a:prstGeom>
        </p:spPr>
        <p:txBody>
          <a:bodyPr wrap="square">
            <a:spAutoFit/>
          </a:bodyPr>
          <a:lstStyle/>
          <a:p>
            <a:pPr algn="ctr"/>
            <a:r>
              <a:rPr lang="en-US" sz="2800" dirty="0" smtClean="0"/>
              <a:t>Visibility of use cases within </a:t>
            </a:r>
            <a:r>
              <a:rPr lang="en-US" sz="2800" smtClean="0"/>
              <a:t>the implementation </a:t>
            </a:r>
            <a:r>
              <a:rPr lang="en-US" sz="2800" dirty="0" smtClean="0"/>
              <a:t>code</a:t>
            </a:r>
            <a:endParaRPr lang="en-US" sz="2800" dirty="0"/>
          </a:p>
        </p:txBody>
      </p:sp>
      <p:sp>
        <p:nvSpPr>
          <p:cNvPr id="7" name="Rectangle 6"/>
          <p:cNvSpPr/>
          <p:nvPr/>
        </p:nvSpPr>
        <p:spPr>
          <a:xfrm>
            <a:off x="1233487" y="4235648"/>
            <a:ext cx="10401300" cy="523220"/>
          </a:xfrm>
          <a:prstGeom prst="rect">
            <a:avLst/>
          </a:prstGeom>
        </p:spPr>
        <p:txBody>
          <a:bodyPr wrap="square">
            <a:spAutoFit/>
          </a:bodyPr>
          <a:lstStyle/>
          <a:p>
            <a:pPr algn="ctr"/>
            <a:r>
              <a:rPr lang="en-US" sz="2800" dirty="0" smtClean="0"/>
              <a:t>Flexible configuration using plug-in or extension model</a:t>
            </a:r>
            <a:endParaRPr lang="en-US" sz="2800" dirty="0"/>
          </a:p>
        </p:txBody>
      </p:sp>
      <p:sp>
        <p:nvSpPr>
          <p:cNvPr id="8" name="Slide Number Placeholder 7"/>
          <p:cNvSpPr>
            <a:spLocks noGrp="1"/>
          </p:cNvSpPr>
          <p:nvPr>
            <p:ph type="sldNum" sz="quarter" idx="12"/>
          </p:nvPr>
        </p:nvSpPr>
        <p:spPr/>
        <p:txBody>
          <a:bodyPr/>
          <a:lstStyle/>
          <a:p>
            <a:fld id="{AA792DF1-A555-43FA-AD2F-E7EC51E120F1}" type="slidenum">
              <a:rPr lang="en-GB" smtClean="0"/>
              <a:t>48</a:t>
            </a:fld>
            <a:endParaRPr lang="en-GB"/>
          </a:p>
        </p:txBody>
      </p:sp>
    </p:spTree>
    <p:extLst>
      <p:ext uri="{BB962C8B-B14F-4D97-AF65-F5344CB8AC3E}">
        <p14:creationId xmlns:p14="http://schemas.microsoft.com/office/powerpoint/2010/main" val="16282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9663" y="2116514"/>
            <a:ext cx="10401300" cy="954107"/>
          </a:xfrm>
          <a:prstGeom prst="rect">
            <a:avLst/>
          </a:prstGeom>
        </p:spPr>
        <p:txBody>
          <a:bodyPr wrap="square">
            <a:spAutoFit/>
          </a:bodyPr>
          <a:lstStyle/>
          <a:p>
            <a:pPr algn="ctr"/>
            <a:r>
              <a:rPr lang="en-US" sz="2800" dirty="0" err="1" smtClean="0"/>
              <a:t>Aguiar</a:t>
            </a:r>
            <a:r>
              <a:rPr lang="en-US" sz="2800" dirty="0" smtClean="0"/>
              <a:t>, Sousa and Pinto note that the controller may be implemented using </a:t>
            </a:r>
            <a:r>
              <a:rPr lang="en-US" sz="2800" i="1" dirty="0" smtClean="0"/>
              <a:t>Command</a:t>
            </a:r>
            <a:r>
              <a:rPr lang="en-US" sz="2800" dirty="0" smtClean="0"/>
              <a:t> and the </a:t>
            </a:r>
            <a:r>
              <a:rPr lang="en-US" sz="2800" i="1" dirty="0" smtClean="0"/>
              <a:t>Command Processor</a:t>
            </a:r>
            <a:r>
              <a:rPr lang="en-US" sz="2800" dirty="0" smtClean="0"/>
              <a:t> pattern. </a:t>
            </a:r>
            <a:endParaRPr lang="en-US" sz="2800" dirty="0"/>
          </a:p>
        </p:txBody>
      </p:sp>
      <p:sp>
        <p:nvSpPr>
          <p:cNvPr id="3" name="Rectangle 2"/>
          <p:cNvSpPr/>
          <p:nvPr/>
        </p:nvSpPr>
        <p:spPr>
          <a:xfrm>
            <a:off x="1109663" y="3626227"/>
            <a:ext cx="10401300" cy="954107"/>
          </a:xfrm>
          <a:prstGeom prst="rect">
            <a:avLst/>
          </a:prstGeom>
        </p:spPr>
        <p:txBody>
          <a:bodyPr wrap="square">
            <a:spAutoFit/>
          </a:bodyPr>
          <a:lstStyle/>
          <a:p>
            <a:pPr algn="ctr"/>
            <a:r>
              <a:rPr lang="en-US" sz="2800" dirty="0" smtClean="0"/>
              <a:t>They also note that the controller may be a </a:t>
            </a:r>
            <a:r>
              <a:rPr lang="en-US" sz="2800" i="1" dirty="0" smtClean="0"/>
              <a:t>Chain of Responsibility</a:t>
            </a:r>
            <a:r>
              <a:rPr lang="en-US" sz="2800" dirty="0" smtClean="0"/>
              <a:t> (for orthogonal concerns)</a:t>
            </a:r>
            <a:endParaRPr lang="en-US" sz="2800" dirty="0"/>
          </a:p>
        </p:txBody>
      </p:sp>
      <p:sp>
        <p:nvSpPr>
          <p:cNvPr id="4" name="Slide Number Placeholder 3"/>
          <p:cNvSpPr>
            <a:spLocks noGrp="1"/>
          </p:cNvSpPr>
          <p:nvPr>
            <p:ph type="sldNum" sz="quarter" idx="12"/>
          </p:nvPr>
        </p:nvSpPr>
        <p:spPr/>
        <p:txBody>
          <a:bodyPr/>
          <a:lstStyle/>
          <a:p>
            <a:fld id="{AA792DF1-A555-43FA-AD2F-E7EC51E120F1}" type="slidenum">
              <a:rPr lang="en-GB" smtClean="0"/>
              <a:t>49</a:t>
            </a:fld>
            <a:endParaRPr lang="en-GB"/>
          </a:p>
        </p:txBody>
      </p:sp>
    </p:spTree>
    <p:extLst>
      <p:ext uri="{BB962C8B-B14F-4D97-AF65-F5344CB8AC3E}">
        <p14:creationId xmlns:p14="http://schemas.microsoft.com/office/powerpoint/2010/main" val="9858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02" y="3437322"/>
            <a:ext cx="2262187" cy="2939665"/>
          </a:xfrm>
          <a:prstGeom prst="rect">
            <a:avLst/>
          </a:prstGeom>
        </p:spPr>
      </p:pic>
      <p:pic>
        <p:nvPicPr>
          <p:cNvPr id="1026" name="Picture 2" descr="mage result for robert mart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171450"/>
            <a:ext cx="198164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57276" y="2871788"/>
            <a:ext cx="1981640" cy="369332"/>
          </a:xfrm>
          <a:prstGeom prst="rect">
            <a:avLst/>
          </a:prstGeom>
          <a:noFill/>
        </p:spPr>
        <p:txBody>
          <a:bodyPr wrap="square" rtlCol="0">
            <a:spAutoFit/>
          </a:bodyPr>
          <a:lstStyle/>
          <a:p>
            <a:pPr algn="ctr"/>
            <a:r>
              <a:rPr lang="en-US" dirty="0" smtClean="0"/>
              <a:t>Robert Martin</a:t>
            </a:r>
            <a:endParaRPr lang="en-US" dirty="0"/>
          </a:p>
        </p:txBody>
      </p:sp>
      <p:sp>
        <p:nvSpPr>
          <p:cNvPr id="7" name="AutoShape 6" descr="mage result for randy stafford software"/>
          <p:cNvSpPr>
            <a:spLocks noChangeAspect="1" noChangeArrowheads="1"/>
          </p:cNvSpPr>
          <p:nvPr/>
        </p:nvSpPr>
        <p:spPr bwMode="auto">
          <a:xfrm>
            <a:off x="0" y="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694" y="957262"/>
            <a:ext cx="1695276" cy="2365680"/>
          </a:xfrm>
          <a:prstGeom prst="rect">
            <a:avLst/>
          </a:prstGeom>
        </p:spPr>
      </p:pic>
      <p:sp>
        <p:nvSpPr>
          <p:cNvPr id="12" name="TextBox 11"/>
          <p:cNvSpPr txBox="1"/>
          <p:nvPr/>
        </p:nvSpPr>
        <p:spPr>
          <a:xfrm>
            <a:off x="4100512" y="3471783"/>
            <a:ext cx="1981640" cy="369332"/>
          </a:xfrm>
          <a:prstGeom prst="rect">
            <a:avLst/>
          </a:prstGeom>
          <a:noFill/>
        </p:spPr>
        <p:txBody>
          <a:bodyPr wrap="square" rtlCol="0">
            <a:spAutoFit/>
          </a:bodyPr>
          <a:lstStyle/>
          <a:p>
            <a:pPr algn="ctr"/>
            <a:r>
              <a:rPr lang="en-US" smtClean="0"/>
              <a:t>Alistair Cockburn</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094" y="4045639"/>
            <a:ext cx="2276475" cy="149573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742" y="1128712"/>
            <a:ext cx="2157333" cy="2157333"/>
          </a:xfrm>
          <a:prstGeom prst="rect">
            <a:avLst/>
          </a:prstGeom>
        </p:spPr>
      </p:pic>
      <p:sp>
        <p:nvSpPr>
          <p:cNvPr id="16" name="TextBox 15"/>
          <p:cNvSpPr txBox="1"/>
          <p:nvPr/>
        </p:nvSpPr>
        <p:spPr>
          <a:xfrm>
            <a:off x="6563160" y="3457495"/>
            <a:ext cx="1981640" cy="369332"/>
          </a:xfrm>
          <a:prstGeom prst="rect">
            <a:avLst/>
          </a:prstGeom>
          <a:noFill/>
        </p:spPr>
        <p:txBody>
          <a:bodyPr wrap="square" rtlCol="0">
            <a:spAutoFit/>
          </a:bodyPr>
          <a:lstStyle/>
          <a:p>
            <a:pPr algn="ctr"/>
            <a:r>
              <a:rPr lang="en-US" dirty="0" smtClean="0"/>
              <a:t>Jeffrey Palermo</a:t>
            </a:r>
            <a:endParaRPr lang="en-US"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142" y="4045639"/>
            <a:ext cx="1961933" cy="1388362"/>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8625" y="1128712"/>
            <a:ext cx="1754188" cy="2008612"/>
          </a:xfrm>
          <a:prstGeom prst="rect">
            <a:avLst/>
          </a:prstGeom>
        </p:spPr>
      </p:pic>
      <p:sp>
        <p:nvSpPr>
          <p:cNvPr id="20" name="TextBox 19"/>
          <p:cNvSpPr txBox="1"/>
          <p:nvPr/>
        </p:nvSpPr>
        <p:spPr>
          <a:xfrm>
            <a:off x="9204899" y="3322942"/>
            <a:ext cx="1981640" cy="369332"/>
          </a:xfrm>
          <a:prstGeom prst="rect">
            <a:avLst/>
          </a:prstGeom>
          <a:noFill/>
        </p:spPr>
        <p:txBody>
          <a:bodyPr wrap="square" rtlCol="0">
            <a:spAutoFit/>
          </a:bodyPr>
          <a:lstStyle/>
          <a:p>
            <a:pPr algn="ctr"/>
            <a:r>
              <a:rPr lang="en-US" smtClean="0"/>
              <a:t>Ivar Jacobson</a:t>
            </a:r>
            <a:endParaRPr lang="en-US" dirty="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4899" y="4037317"/>
            <a:ext cx="2296101" cy="1243577"/>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5</a:t>
            </a:fld>
            <a:endParaRPr lang="en-GB"/>
          </a:p>
        </p:txBody>
      </p:sp>
    </p:spTree>
    <p:extLst>
      <p:ext uri="{BB962C8B-B14F-4D97-AF65-F5344CB8AC3E}">
        <p14:creationId xmlns:p14="http://schemas.microsoft.com/office/powerpoint/2010/main" val="1168225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Clean Architecture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792DF1-A555-43FA-AD2F-E7EC51E120F1}" type="slidenum">
              <a:rPr lang="en-GB" smtClean="0"/>
              <a:t>50</a:t>
            </a:fld>
            <a:endParaRPr lang="en-GB"/>
          </a:p>
        </p:txBody>
      </p:sp>
    </p:spTree>
    <p:extLst>
      <p:ext uri="{BB962C8B-B14F-4D97-AF65-F5344CB8AC3E}">
        <p14:creationId xmlns:p14="http://schemas.microsoft.com/office/powerpoint/2010/main" val="8640110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0"/>
            <a:ext cx="9337524" cy="6858000"/>
          </a:xfrm>
          <a:prstGeom prst="rect">
            <a:avLst/>
          </a:prstGeom>
        </p:spPr>
      </p:pic>
      <p:sp>
        <p:nvSpPr>
          <p:cNvPr id="3" name="Slide Number Placeholder 2"/>
          <p:cNvSpPr>
            <a:spLocks noGrp="1"/>
          </p:cNvSpPr>
          <p:nvPr>
            <p:ph type="sldNum" sz="quarter" idx="12"/>
          </p:nvPr>
        </p:nvSpPr>
        <p:spPr/>
        <p:txBody>
          <a:bodyPr/>
          <a:lstStyle/>
          <a:p>
            <a:fld id="{AA792DF1-A555-43FA-AD2F-E7EC51E120F1}" type="slidenum">
              <a:rPr lang="en-GB" smtClean="0"/>
              <a:t>51</a:t>
            </a:fld>
            <a:endParaRPr lang="en-GB"/>
          </a:p>
        </p:txBody>
      </p:sp>
    </p:spTree>
    <p:extLst>
      <p:ext uri="{BB962C8B-B14F-4D97-AF65-F5344CB8AC3E}">
        <p14:creationId xmlns:p14="http://schemas.microsoft.com/office/powerpoint/2010/main" val="721554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Boundary</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A792DF1-A555-43FA-AD2F-E7EC51E120F1}" type="slidenum">
              <a:rPr lang="en-GB" smtClean="0"/>
              <a:t>52</a:t>
            </a:fld>
            <a:endParaRPr lang="en-GB"/>
          </a:p>
        </p:txBody>
      </p:sp>
    </p:spTree>
    <p:extLst>
      <p:ext uri="{BB962C8B-B14F-4D97-AF65-F5344CB8AC3E}">
        <p14:creationId xmlns:p14="http://schemas.microsoft.com/office/powerpoint/2010/main" val="2899087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Framework</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Web Controller</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1"/>
            <a:endCxn id="3" idx="3"/>
          </p:cNvCxnSpPr>
          <p:nvPr/>
        </p:nvCxnSpPr>
        <p:spPr>
          <a:xfrm flipH="1">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7" y="1186588"/>
            <a:ext cx="1491071" cy="1042259"/>
          </a:xfrm>
          <a:prstGeom prst="rect">
            <a:avLst/>
          </a:prstGeom>
        </p:spPr>
      </p:pic>
      <p:sp>
        <p:nvSpPr>
          <p:cNvPr id="27" name="Rectangle 26"/>
          <p:cNvSpPr/>
          <p:nvPr/>
        </p:nvSpPr>
        <p:spPr>
          <a:xfrm>
            <a:off x="2188367" y="4383879"/>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Presenter</a:t>
            </a:r>
          </a:p>
          <a:p>
            <a:pPr algn="ctr"/>
            <a:r>
              <a:rPr lang="en-US" dirty="0" smtClean="0"/>
              <a:t>&lt;&lt;interface&gt;&gt;</a:t>
            </a:r>
            <a:endParaRPr lang="en-US" dirty="0"/>
          </a:p>
        </p:txBody>
      </p:sp>
      <p:cxnSp>
        <p:nvCxnSpPr>
          <p:cNvPr id="8" name="Straight Arrow Connector 7"/>
          <p:cNvCxnSpPr>
            <a:stCxn id="27" idx="0"/>
            <a:endCxn id="14" idx="2"/>
          </p:cNvCxnSpPr>
          <p:nvPr/>
        </p:nvCxnSpPr>
        <p:spPr>
          <a:xfrm flipV="1">
            <a:off x="2995611" y="3681411"/>
            <a:ext cx="528635" cy="70246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305299" y="44958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31" name="Rectangle 30"/>
          <p:cNvSpPr/>
          <p:nvPr/>
        </p:nvSpPr>
        <p:spPr>
          <a:xfrm>
            <a:off x="3955256" y="569119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ViewModel</a:t>
            </a:r>
            <a:endParaRPr lang="en-US" dirty="0" smtClean="0"/>
          </a:p>
          <a:p>
            <a:pPr algn="ctr"/>
            <a:r>
              <a:rPr lang="en-US" dirty="0" smtClean="0"/>
              <a:t>&lt;&lt;interface&gt;&gt;</a:t>
            </a:r>
            <a:endParaRPr lang="en-US" dirty="0"/>
          </a:p>
        </p:txBody>
      </p:sp>
      <p:cxnSp>
        <p:nvCxnSpPr>
          <p:cNvPr id="32" name="Straight Arrow Connector 31"/>
          <p:cNvCxnSpPr>
            <a:endCxn id="30" idx="2"/>
          </p:cNvCxnSpPr>
          <p:nvPr/>
        </p:nvCxnSpPr>
        <p:spPr>
          <a:xfrm flipV="1">
            <a:off x="4693443" y="5224463"/>
            <a:ext cx="419100" cy="48339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7" idx="2"/>
            <a:endCxn id="31" idx="1"/>
          </p:cNvCxnSpPr>
          <p:nvPr/>
        </p:nvCxnSpPr>
        <p:spPr>
          <a:xfrm>
            <a:off x="2995611" y="5112542"/>
            <a:ext cx="959645" cy="94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891898" y="5874542"/>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endParaRPr lang="en-US" dirty="0"/>
          </a:p>
        </p:txBody>
      </p:sp>
      <p:cxnSp>
        <p:nvCxnSpPr>
          <p:cNvPr id="22" name="Straight Arrow Connector 21"/>
          <p:cNvCxnSpPr>
            <a:stCxn id="36" idx="3"/>
            <a:endCxn id="31" idx="1"/>
          </p:cNvCxnSpPr>
          <p:nvPr/>
        </p:nvCxnSpPr>
        <p:spPr>
          <a:xfrm flipV="1">
            <a:off x="3506386" y="6055522"/>
            <a:ext cx="448870" cy="1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A792DF1-A555-43FA-AD2F-E7EC51E120F1}" type="slidenum">
              <a:rPr lang="en-GB" smtClean="0"/>
              <a:t>53</a:t>
            </a:fld>
            <a:endParaRPr lang="en-GB"/>
          </a:p>
        </p:txBody>
      </p:sp>
    </p:spTree>
    <p:extLst>
      <p:ext uri="{BB962C8B-B14F-4D97-AF65-F5344CB8AC3E}">
        <p14:creationId xmlns:p14="http://schemas.microsoft.com/office/powerpoint/2010/main" val="16857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p>
          <a:p>
            <a:pPr algn="ctr"/>
            <a:r>
              <a:rPr lang="en-US" dirty="0" smtClean="0"/>
              <a:t>Framework</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Controller</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1"/>
            <a:endCxn id="51" idx="1"/>
          </p:cNvCxnSpPr>
          <p:nvPr/>
        </p:nvCxnSpPr>
        <p:spPr>
          <a:xfrm flipH="1">
            <a:off x="7900988" y="5941815"/>
            <a:ext cx="1004885" cy="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an 50"/>
          <p:cNvSpPr/>
          <p:nvPr/>
        </p:nvSpPr>
        <p:spPr>
          <a:xfrm>
            <a:off x="7629525" y="5982893"/>
            <a:ext cx="542925" cy="646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7" name="Rectangle 26"/>
          <p:cNvSpPr/>
          <p:nvPr/>
        </p:nvSpPr>
        <p:spPr>
          <a:xfrm>
            <a:off x="8905873" y="5577483"/>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cxnSp>
        <p:nvCxnSpPr>
          <p:cNvPr id="30" name="Straight Arrow Connector 29"/>
          <p:cNvCxnSpPr>
            <a:endCxn id="17" idx="3"/>
          </p:cNvCxnSpPr>
          <p:nvPr/>
        </p:nvCxnSpPr>
        <p:spPr>
          <a:xfrm flipH="1" flipV="1">
            <a:off x="8753473" y="4889897"/>
            <a:ext cx="845344" cy="62448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A792DF1-A555-43FA-AD2F-E7EC51E120F1}" type="slidenum">
              <a:rPr lang="en-GB" smtClean="0"/>
              <a:t>54</a:t>
            </a:fld>
            <a:endParaRPr lang="en-GB"/>
          </a:p>
        </p:txBody>
      </p:sp>
    </p:spTree>
    <p:extLst>
      <p:ext uri="{BB962C8B-B14F-4D97-AF65-F5344CB8AC3E}">
        <p14:creationId xmlns:p14="http://schemas.microsoft.com/office/powerpoint/2010/main" val="198794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 </a:t>
            </a:r>
            <a:r>
              <a:rPr lang="en-US" dirty="0" smtClean="0"/>
              <a:t>Implementing</a:t>
            </a:r>
            <a:endParaRPr lang="en-US" dirty="0"/>
          </a:p>
        </p:txBody>
      </p:sp>
      <p:sp>
        <p:nvSpPr>
          <p:cNvPr id="6" name="Text Placeholder 5"/>
          <p:cNvSpPr>
            <a:spLocks noGrp="1"/>
          </p:cNvSpPr>
          <p:nvPr>
            <p:ph type="body" idx="1"/>
          </p:nvPr>
        </p:nvSpPr>
        <p:spPr/>
        <p:txBody>
          <a:bodyPr/>
          <a:lstStyle/>
          <a:p>
            <a:r>
              <a:rPr lang="en-US" dirty="0" smtClean="0"/>
              <a:t>Port, Boundary, </a:t>
            </a:r>
            <a:r>
              <a:rPr lang="en-US" dirty="0" err="1" smtClean="0"/>
              <a:t>Interactor</a:t>
            </a:r>
            <a:r>
              <a:rPr lang="en-US" dirty="0" smtClean="0"/>
              <a:t>, call it what you will but how do we do it?</a:t>
            </a:r>
            <a:endParaRPr lang="en-US" dirty="0"/>
          </a:p>
        </p:txBody>
      </p:sp>
      <p:sp>
        <p:nvSpPr>
          <p:cNvPr id="2" name="Slide Number Placeholder 1"/>
          <p:cNvSpPr>
            <a:spLocks noGrp="1"/>
          </p:cNvSpPr>
          <p:nvPr>
            <p:ph type="sldNum" sz="quarter" idx="12"/>
          </p:nvPr>
        </p:nvSpPr>
        <p:spPr/>
        <p:txBody>
          <a:bodyPr/>
          <a:lstStyle/>
          <a:p>
            <a:fld id="{AA792DF1-A555-43FA-AD2F-E7EC51E120F1}" type="slidenum">
              <a:rPr lang="en-GB" smtClean="0"/>
              <a:t>55</a:t>
            </a:fld>
            <a:endParaRPr lang="en-GB"/>
          </a:p>
        </p:txBody>
      </p:sp>
    </p:spTree>
    <p:extLst>
      <p:ext uri="{BB962C8B-B14F-4D97-AF65-F5344CB8AC3E}">
        <p14:creationId xmlns:p14="http://schemas.microsoft.com/office/powerpoint/2010/main" val="4130795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3" y="3043238"/>
            <a:ext cx="1657349" cy="769441"/>
          </a:xfrm>
          <a:prstGeom prst="rect">
            <a:avLst/>
          </a:prstGeom>
          <a:noFill/>
        </p:spPr>
        <p:txBody>
          <a:bodyPr wrap="square" rtlCol="0">
            <a:spAutoFit/>
          </a:bodyPr>
          <a:lstStyle/>
          <a:p>
            <a:r>
              <a:rPr lang="en-US" sz="4400" smtClean="0"/>
              <a:t>Demo</a:t>
            </a:r>
            <a:endParaRPr lang="en-US" sz="4400"/>
          </a:p>
        </p:txBody>
      </p:sp>
      <p:sp>
        <p:nvSpPr>
          <p:cNvPr id="3" name="Slide Number Placeholder 2"/>
          <p:cNvSpPr>
            <a:spLocks noGrp="1"/>
          </p:cNvSpPr>
          <p:nvPr>
            <p:ph type="sldNum" sz="quarter" idx="12"/>
          </p:nvPr>
        </p:nvSpPr>
        <p:spPr/>
        <p:txBody>
          <a:bodyPr/>
          <a:lstStyle/>
          <a:p>
            <a:fld id="{AA792DF1-A555-43FA-AD2F-E7EC51E120F1}" type="slidenum">
              <a:rPr lang="en-GB" smtClean="0"/>
              <a:t>56</a:t>
            </a:fld>
            <a:endParaRPr lang="en-GB"/>
          </a:p>
        </p:txBody>
      </p:sp>
    </p:spTree>
    <p:extLst>
      <p:ext uri="{BB962C8B-B14F-4D97-AF65-F5344CB8AC3E}">
        <p14:creationId xmlns:p14="http://schemas.microsoft.com/office/powerpoint/2010/main" val="770538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6912" y="223024"/>
            <a:ext cx="5838126" cy="1188720"/>
          </a:xfrm>
        </p:spPr>
        <p:txBody>
          <a:bodyPr/>
          <a:lstStyle/>
          <a:p>
            <a:r>
              <a:rPr lang="en-GB" dirty="0"/>
              <a:t>Service </a:t>
            </a:r>
            <a:r>
              <a:rPr lang="en-GB" dirty="0" smtClean="0"/>
              <a:t>Facade</a:t>
            </a:r>
            <a:endParaRPr lang="en-GB" dirty="0"/>
          </a:p>
        </p:txBody>
      </p:sp>
      <p:sp>
        <p:nvSpPr>
          <p:cNvPr id="6" name="Content Placeholder 5"/>
          <p:cNvSpPr>
            <a:spLocks noGrp="1"/>
          </p:cNvSpPr>
          <p:nvPr>
            <p:ph idx="4294967295"/>
          </p:nvPr>
        </p:nvSpPr>
        <p:spPr>
          <a:xfrm>
            <a:off x="6184900" y="736600"/>
            <a:ext cx="6007100" cy="6121400"/>
          </a:xfrm>
        </p:spPr>
        <p:txBody>
          <a:bodyPr>
            <a:noAutofit/>
          </a:bodyPr>
          <a:lstStyle/>
          <a:p>
            <a:pPr marL="0" indent="0">
              <a:buNone/>
            </a:pPr>
            <a:r>
              <a:rPr lang="en-GB" sz="1200" dirty="0"/>
              <a:t>public class </a:t>
            </a:r>
            <a:r>
              <a:rPr lang="en-GB" sz="1200" dirty="0" err="1"/>
              <a:t>MyFatService</a:t>
            </a:r>
            <a:endParaRPr lang="en-GB" sz="1200" dirty="0"/>
          </a:p>
          <a:p>
            <a:pPr marL="0" indent="0">
              <a:buNone/>
            </a:pPr>
            <a:r>
              <a:rPr lang="en-GB" sz="1200" dirty="0"/>
              <a:t>{</a:t>
            </a:r>
          </a:p>
          <a:p>
            <a:pPr marL="0" indent="0">
              <a:buNone/>
            </a:pPr>
            <a:r>
              <a:rPr lang="en-GB" sz="1200" dirty="0"/>
              <a:t>    public void </a:t>
            </a:r>
            <a:r>
              <a:rPr lang="en-GB" sz="1200" dirty="0" err="1"/>
              <a:t>CreateMyThing</a:t>
            </a:r>
            <a:r>
              <a:rPr lang="en-GB" sz="1200" dirty="0"/>
              <a:t>(/* .. parameters ...*/)</a:t>
            </a:r>
          </a:p>
          <a:p>
            <a:pPr marL="0" indent="0">
              <a:buNone/>
            </a:pPr>
            <a:r>
              <a:rPr lang="en-GB" sz="1200" dirty="0"/>
              <a:t>    {</a:t>
            </a:r>
          </a:p>
          <a:p>
            <a:pPr marL="0" indent="0">
              <a:buNone/>
            </a:pPr>
            <a:r>
              <a:rPr lang="en-GB" sz="1200" dirty="0"/>
              <a:t>        /*Stuff*/</a:t>
            </a:r>
          </a:p>
          <a:p>
            <a:pPr marL="0" indent="0">
              <a:buNone/>
            </a:pPr>
            <a:r>
              <a:rPr lang="en-GB" sz="1200" dirty="0"/>
              <a:t>    }</a:t>
            </a:r>
          </a:p>
          <a:p>
            <a:pPr marL="0" indent="0">
              <a:buNone/>
            </a:pPr>
            <a:endParaRPr lang="en-GB" sz="1200" dirty="0"/>
          </a:p>
          <a:p>
            <a:pPr marL="0" indent="0">
              <a:buNone/>
            </a:pPr>
            <a:r>
              <a:rPr lang="en-GB" sz="1200" dirty="0"/>
              <a:t>    public void </a:t>
            </a:r>
            <a:r>
              <a:rPr lang="en-GB" sz="1200" dirty="0" err="1"/>
              <a:t>UpdateMyThingForFoo</a:t>
            </a:r>
            <a:r>
              <a:rPr lang="en-GB" sz="1200" dirty="0"/>
              <a:t>(/* .. parameters ...*/)</a:t>
            </a:r>
          </a:p>
          <a:p>
            <a:pPr marL="0" indent="0">
              <a:buNone/>
            </a:pPr>
            <a:r>
              <a:rPr lang="en-GB" sz="1200" dirty="0"/>
              <a:t>    {</a:t>
            </a:r>
          </a:p>
          <a:p>
            <a:pPr marL="0" indent="0">
              <a:buNone/>
            </a:pPr>
            <a:r>
              <a:rPr lang="en-GB" sz="1200" dirty="0"/>
              <a:t>       /*Other Stuff*/</a:t>
            </a:r>
          </a:p>
          <a:p>
            <a:pPr marL="0" indent="0">
              <a:buNone/>
            </a:pPr>
            <a:r>
              <a:rPr lang="en-GB" sz="1200" dirty="0"/>
              <a:t>    }</a:t>
            </a:r>
          </a:p>
          <a:p>
            <a:pPr marL="0" indent="0">
              <a:buNone/>
            </a:pPr>
            <a:endParaRPr lang="en-GB" sz="1200" dirty="0"/>
          </a:p>
          <a:p>
            <a:pPr marL="0" indent="0">
              <a:buNone/>
            </a:pPr>
            <a:r>
              <a:rPr lang="en-GB" sz="1200" dirty="0"/>
              <a:t>     public void </a:t>
            </a:r>
            <a:r>
              <a:rPr lang="en-GB" sz="1200" dirty="0" err="1"/>
              <a:t>UpdateMyThingForBar</a:t>
            </a:r>
            <a:r>
              <a:rPr lang="en-GB" sz="1200" dirty="0"/>
              <a:t>(/* .. parameters ...*/)</a:t>
            </a:r>
          </a:p>
          <a:p>
            <a:pPr marL="0" indent="0">
              <a:buNone/>
            </a:pPr>
            <a:r>
              <a:rPr lang="en-GB" sz="1200" dirty="0"/>
              <a:t>     {</a:t>
            </a:r>
          </a:p>
          <a:p>
            <a:pPr marL="0" indent="0">
              <a:buNone/>
            </a:pPr>
            <a:r>
              <a:rPr lang="en-GB" sz="1200" dirty="0"/>
              <a:t>        /*Other Stuff*/</a:t>
            </a:r>
          </a:p>
          <a:p>
            <a:pPr marL="0" indent="0">
              <a:buNone/>
            </a:pPr>
            <a:r>
              <a:rPr lang="en-GB" sz="1200" dirty="0"/>
              <a:t>     }</a:t>
            </a:r>
          </a:p>
          <a:p>
            <a:pPr marL="0" indent="0">
              <a:buNone/>
            </a:pPr>
            <a:endParaRPr lang="en-GB" sz="1200" dirty="0"/>
          </a:p>
          <a:p>
            <a:pPr marL="0" indent="0">
              <a:buNone/>
            </a:pPr>
            <a:r>
              <a:rPr lang="en-GB" sz="1200" dirty="0"/>
              <a:t>     /*Loads more of these*/</a:t>
            </a:r>
          </a:p>
          <a:p>
            <a:pPr marL="0" indent="0">
              <a:buNone/>
            </a:pPr>
            <a:r>
              <a:rPr lang="en-GB" sz="1200" dirty="0" smtClean="0"/>
              <a:t>}</a:t>
            </a:r>
            <a:endParaRPr lang="en-GB" sz="1200" dirty="0"/>
          </a:p>
        </p:txBody>
      </p:sp>
      <p:sp>
        <p:nvSpPr>
          <p:cNvPr id="8" name="Title 4"/>
          <p:cNvSpPr txBox="1">
            <a:spLocks/>
          </p:cNvSpPr>
          <p:nvPr/>
        </p:nvSpPr>
        <p:spPr>
          <a:xfrm>
            <a:off x="838200" y="2040933"/>
            <a:ext cx="3008313" cy="427409"/>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endParaRPr lang="en-GB" dirty="0"/>
          </a:p>
        </p:txBody>
      </p:sp>
      <p:sp>
        <p:nvSpPr>
          <p:cNvPr id="9" name="TextBox 8"/>
          <p:cNvSpPr txBox="1"/>
          <p:nvPr/>
        </p:nvSpPr>
        <p:spPr>
          <a:xfrm>
            <a:off x="400050" y="2214563"/>
            <a:ext cx="4486275" cy="1477328"/>
          </a:xfrm>
          <a:prstGeom prst="rect">
            <a:avLst/>
          </a:prstGeom>
          <a:noFill/>
        </p:spPr>
        <p:txBody>
          <a:bodyPr wrap="square" rtlCol="0">
            <a:spAutoFit/>
          </a:bodyPr>
          <a:lstStyle/>
          <a:p>
            <a:pPr algn="ctr"/>
            <a:r>
              <a:rPr lang="en-GB" dirty="0"/>
              <a:t>A Facade used in this context is being used in the Service role, where the Service stereotype describes an object that provides co-ordination and control logic. It provides a </a:t>
            </a:r>
            <a:r>
              <a:rPr lang="en-GB" i="1" dirty="0"/>
              <a:t>contract</a:t>
            </a:r>
            <a:r>
              <a:rPr lang="en-GB" dirty="0"/>
              <a:t> to clients for lower layers.</a:t>
            </a:r>
          </a:p>
        </p:txBody>
      </p:sp>
      <p:sp>
        <p:nvSpPr>
          <p:cNvPr id="2" name="Slide Number Placeholder 1"/>
          <p:cNvSpPr>
            <a:spLocks noGrp="1"/>
          </p:cNvSpPr>
          <p:nvPr>
            <p:ph type="sldNum" sz="quarter" idx="12"/>
          </p:nvPr>
        </p:nvSpPr>
        <p:spPr/>
        <p:txBody>
          <a:bodyPr/>
          <a:lstStyle/>
          <a:p>
            <a:fld id="{AA792DF1-A555-43FA-AD2F-E7EC51E120F1}" type="slidenum">
              <a:rPr lang="en-GB" smtClean="0"/>
              <a:t>57</a:t>
            </a:fld>
            <a:endParaRPr lang="en-GB"/>
          </a:p>
        </p:txBody>
      </p:sp>
    </p:spTree>
    <p:extLst>
      <p:ext uri="{BB962C8B-B14F-4D97-AF65-F5344CB8AC3E}">
        <p14:creationId xmlns:p14="http://schemas.microsoft.com/office/powerpoint/2010/main" val="331708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607627"/>
            <a:ext cx="4600575" cy="3321559"/>
          </a:xfrm>
        </p:spPr>
        <p:txBody>
          <a:bodyPr/>
          <a:lstStyle/>
          <a:p>
            <a:pPr algn="ctr"/>
            <a:r>
              <a:rPr lang="en-GB" dirty="0"/>
              <a:t>Interface Segregation Principle</a:t>
            </a:r>
          </a:p>
        </p:txBody>
      </p:sp>
      <p:sp>
        <p:nvSpPr>
          <p:cNvPr id="3" name="Content Placeholder 2"/>
          <p:cNvSpPr>
            <a:spLocks noGrp="1"/>
          </p:cNvSpPr>
          <p:nvPr>
            <p:ph idx="4294967295"/>
          </p:nvPr>
        </p:nvSpPr>
        <p:spPr>
          <a:xfrm>
            <a:off x="5591175" y="1471613"/>
            <a:ext cx="6600825" cy="5200650"/>
          </a:xfrm>
        </p:spPr>
        <p:txBody>
          <a:bodyPr>
            <a:normAutofit fontScale="775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smtClean="0"/>
              <a:t>public </a:t>
            </a:r>
            <a:r>
              <a:rPr lang="en-GB" dirty="0"/>
              <a:t>class </a:t>
            </a:r>
            <a:r>
              <a:rPr lang="en-GB" dirty="0" err="1"/>
              <a:t>MyFatService</a:t>
            </a:r>
            <a:r>
              <a:rPr lang="en-GB" dirty="0"/>
              <a:t> : </a:t>
            </a:r>
            <a:r>
              <a:rPr lang="en-GB" dirty="0" err="1"/>
              <a:t>ICreateMyThingService</a:t>
            </a:r>
            <a:r>
              <a:rPr lang="en-GB" dirty="0"/>
              <a:t>, </a:t>
            </a:r>
            <a:r>
              <a:rPr lang="en-GB" dirty="0" err="1"/>
              <a:t>IUpdateMyThingForFooService</a:t>
            </a:r>
            <a:r>
              <a:rPr lang="en-GB" dirty="0"/>
              <a:t>, </a:t>
            </a:r>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a:t>
            </a:r>
          </a:p>
          <a:p>
            <a:pPr marL="0" indent="0">
              <a:buNone/>
            </a:pPr>
            <a:r>
              <a:rPr lang="en-GB" dirty="0"/>
              <a:t>   }</a:t>
            </a:r>
          </a:p>
          <a:p>
            <a:pPr marL="0" indent="0">
              <a:buNone/>
            </a:pPr>
            <a:r>
              <a:rPr lang="en-GB" dirty="0" smtClean="0"/>
              <a:t>}</a:t>
            </a:r>
            <a:endParaRPr lang="en-GB" dirty="0"/>
          </a:p>
        </p:txBody>
      </p:sp>
      <p:sp>
        <p:nvSpPr>
          <p:cNvPr id="4" name="Slide Number Placeholder 3"/>
          <p:cNvSpPr>
            <a:spLocks noGrp="1"/>
          </p:cNvSpPr>
          <p:nvPr>
            <p:ph type="sldNum" sz="quarter" idx="12"/>
          </p:nvPr>
        </p:nvSpPr>
        <p:spPr/>
        <p:txBody>
          <a:bodyPr/>
          <a:lstStyle/>
          <a:p>
            <a:fld id="{AA792DF1-A555-43FA-AD2F-E7EC51E120F1}" type="slidenum">
              <a:rPr lang="en-GB" smtClean="0"/>
              <a:t>58</a:t>
            </a:fld>
            <a:endParaRPr lang="en-GB"/>
          </a:p>
        </p:txBody>
      </p:sp>
    </p:spTree>
    <p:extLst>
      <p:ext uri="{BB962C8B-B14F-4D97-AF65-F5344CB8AC3E}">
        <p14:creationId xmlns:p14="http://schemas.microsoft.com/office/powerpoint/2010/main" val="2576073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05300" cy="2535238"/>
          </a:xfrm>
        </p:spPr>
        <p:txBody>
          <a:bodyPr/>
          <a:lstStyle/>
          <a:p>
            <a:r>
              <a:rPr lang="en-GB" dirty="0"/>
              <a:t>Single Responsibility Principle</a:t>
            </a:r>
          </a:p>
        </p:txBody>
      </p:sp>
      <p:sp>
        <p:nvSpPr>
          <p:cNvPr id="3" name="Content Placeholder 2"/>
          <p:cNvSpPr>
            <a:spLocks noGrp="1"/>
          </p:cNvSpPr>
          <p:nvPr>
            <p:ph idx="4294967295"/>
          </p:nvPr>
        </p:nvSpPr>
        <p:spPr>
          <a:xfrm>
            <a:off x="5462588" y="365125"/>
            <a:ext cx="6729412" cy="6007100"/>
          </a:xfrm>
        </p:spPr>
        <p:txBody>
          <a:bodyPr>
            <a:normAutofit fontScale="550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CreateMyThingService</a:t>
            </a:r>
            <a:r>
              <a:rPr lang="en-GB" dirty="0"/>
              <a:t> : </a:t>
            </a:r>
            <a:r>
              <a:rPr lang="en-GB" dirty="0" err="1"/>
              <a:t>ICreateMyThingService</a:t>
            </a:r>
            <a:endParaRPr lang="en-GB" dirty="0"/>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 */</a:t>
            </a:r>
          </a:p>
          <a:p>
            <a:pPr marL="0" indent="0">
              <a:buNone/>
            </a:pPr>
            <a:r>
              <a:rPr lang="en-GB" dirty="0"/>
              <a:t>    }</a:t>
            </a:r>
          </a:p>
          <a:p>
            <a:pPr marL="0" indent="0">
              <a:buNone/>
            </a:pPr>
            <a:r>
              <a:rPr lang="en-GB" dirty="0" smtClean="0"/>
              <a:t>}</a:t>
            </a: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UpdateMyThingForFooService</a:t>
            </a:r>
            <a:r>
              <a:rPr lang="en-GB" dirty="0"/>
              <a:t> : </a:t>
            </a:r>
            <a:r>
              <a:rPr lang="en-GB" dirty="0" err="1"/>
              <a:t>IUpdateMyThingForBarService</a:t>
            </a:r>
            <a:endParaRPr lang="en-GB" dirty="0"/>
          </a:p>
          <a:p>
            <a:pPr marL="0" indent="0">
              <a:buNone/>
            </a:pPr>
            <a:r>
              <a:rPr lang="en-GB" dirty="0"/>
              <a:t>{</a:t>
            </a:r>
          </a:p>
          <a:p>
            <a:pPr marL="0" indent="0">
              <a:buNone/>
            </a:pPr>
            <a:r>
              <a:rPr lang="en-GB" dirty="0"/>
              <a:t>    public void </a:t>
            </a:r>
            <a:r>
              <a:rPr lang="en-GB" dirty="0" err="1"/>
              <a:t>UpdateMyThingForBar</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r>
              <a:rPr lang="en-GB" dirty="0"/>
              <a:t>}</a:t>
            </a:r>
          </a:p>
          <a:p>
            <a:pPr marL="0" indent="0">
              <a:buNone/>
            </a:pPr>
            <a:endParaRPr lang="en-GB" dirty="0"/>
          </a:p>
        </p:txBody>
      </p:sp>
      <p:sp>
        <p:nvSpPr>
          <p:cNvPr id="4" name="Slide Number Placeholder 3"/>
          <p:cNvSpPr>
            <a:spLocks noGrp="1"/>
          </p:cNvSpPr>
          <p:nvPr>
            <p:ph type="sldNum" sz="quarter" idx="12"/>
          </p:nvPr>
        </p:nvSpPr>
        <p:spPr/>
        <p:txBody>
          <a:bodyPr/>
          <a:lstStyle/>
          <a:p>
            <a:fld id="{AA792DF1-A555-43FA-AD2F-E7EC51E120F1}" type="slidenum">
              <a:rPr lang="en-GB" smtClean="0"/>
              <a:t>59</a:t>
            </a:fld>
            <a:endParaRPr lang="en-GB"/>
          </a:p>
        </p:txBody>
      </p:sp>
    </p:spTree>
    <p:extLst>
      <p:ext uri="{BB962C8B-B14F-4D97-AF65-F5344CB8AC3E}">
        <p14:creationId xmlns:p14="http://schemas.microsoft.com/office/powerpoint/2010/main" val="1821613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Loose Coupling and High Cohesion</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AA792DF1-A555-43FA-AD2F-E7EC51E120F1}" type="slidenum">
              <a:rPr lang="en-GB" smtClean="0"/>
              <a:t>6</a:t>
            </a:fld>
            <a:endParaRPr lang="en-GB"/>
          </a:p>
        </p:txBody>
      </p:sp>
    </p:spTree>
    <p:extLst>
      <p:ext uri="{BB962C8B-B14F-4D97-AF65-F5344CB8AC3E}">
        <p14:creationId xmlns:p14="http://schemas.microsoft.com/office/powerpoint/2010/main" val="19854004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3" y="3043238"/>
            <a:ext cx="1643061" cy="769441"/>
          </a:xfrm>
          <a:prstGeom prst="rect">
            <a:avLst/>
          </a:prstGeom>
          <a:noFill/>
        </p:spPr>
        <p:txBody>
          <a:bodyPr wrap="square" rtlCol="0">
            <a:spAutoFit/>
          </a:bodyPr>
          <a:lstStyle/>
          <a:p>
            <a:r>
              <a:rPr lang="en-US" sz="4400" smtClean="0"/>
              <a:t>Demo</a:t>
            </a:r>
            <a:endParaRPr lang="en-US" sz="4400"/>
          </a:p>
        </p:txBody>
      </p:sp>
      <p:sp>
        <p:nvSpPr>
          <p:cNvPr id="3" name="Slide Number Placeholder 2"/>
          <p:cNvSpPr>
            <a:spLocks noGrp="1"/>
          </p:cNvSpPr>
          <p:nvPr>
            <p:ph type="sldNum" sz="quarter" idx="12"/>
          </p:nvPr>
        </p:nvSpPr>
        <p:spPr/>
        <p:txBody>
          <a:bodyPr/>
          <a:lstStyle/>
          <a:p>
            <a:fld id="{AA792DF1-A555-43FA-AD2F-E7EC51E120F1}" type="slidenum">
              <a:rPr lang="en-GB" smtClean="0"/>
              <a:t>60</a:t>
            </a:fld>
            <a:endParaRPr lang="en-GB"/>
          </a:p>
        </p:txBody>
      </p:sp>
    </p:spTree>
    <p:extLst>
      <p:ext uri="{BB962C8B-B14F-4D97-AF65-F5344CB8AC3E}">
        <p14:creationId xmlns:p14="http://schemas.microsoft.com/office/powerpoint/2010/main" val="17826470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7400" y="524523"/>
            <a:ext cx="3548063" cy="2849563"/>
          </a:xfrm>
        </p:spPr>
        <p:txBody>
          <a:bodyPr/>
          <a:lstStyle/>
          <a:p>
            <a:r>
              <a:rPr lang="en-GB" dirty="0"/>
              <a:t>Command Design Pattern</a:t>
            </a:r>
            <a:br>
              <a:rPr lang="en-GB" dirty="0"/>
            </a:br>
            <a:endParaRPr lang="en-US" dirty="0"/>
          </a:p>
        </p:txBody>
      </p:sp>
      <p:sp>
        <p:nvSpPr>
          <p:cNvPr id="8" name="Content Placeholder 7"/>
          <p:cNvSpPr>
            <a:spLocks noGrp="1"/>
          </p:cNvSpPr>
          <p:nvPr>
            <p:ph sz="quarter" idx="4294967295"/>
          </p:nvPr>
        </p:nvSpPr>
        <p:spPr>
          <a:xfrm>
            <a:off x="8150225" y="1052513"/>
            <a:ext cx="4041775" cy="5073650"/>
          </a:xfrm>
        </p:spPr>
        <p:txBody>
          <a:bodyPr>
            <a:normAutofit/>
          </a:bodyPr>
          <a:lstStyle/>
          <a:p>
            <a:pPr marL="0" indent="0">
              <a:buNone/>
            </a:pPr>
            <a:endParaRPr lang="en-GB" dirty="0"/>
          </a:p>
          <a:p>
            <a:pPr marL="0" indent="0">
              <a:buNone/>
            </a:pPr>
            <a:endParaRPr lang="en-GB" dirty="0"/>
          </a:p>
        </p:txBody>
      </p:sp>
      <p:pic>
        <p:nvPicPr>
          <p:cNvPr id="2" name="Picture 1" descr="CommandClass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571" y="449692"/>
            <a:ext cx="3846321" cy="5848789"/>
          </a:xfrm>
          <a:prstGeom prst="rect">
            <a:avLst/>
          </a:prstGeom>
        </p:spPr>
      </p:pic>
      <p:sp>
        <p:nvSpPr>
          <p:cNvPr id="3" name="TextBox 2"/>
          <p:cNvSpPr txBox="1"/>
          <p:nvPr/>
        </p:nvSpPr>
        <p:spPr>
          <a:xfrm>
            <a:off x="528882" y="4173766"/>
            <a:ext cx="4016570" cy="2246769"/>
          </a:xfrm>
          <a:prstGeom prst="rect">
            <a:avLst/>
          </a:prstGeom>
          <a:solidFill>
            <a:schemeClr val="bg2"/>
          </a:solidFill>
          <a:ln>
            <a:solidFill>
              <a:schemeClr val="tx1"/>
            </a:solidFill>
          </a:ln>
        </p:spPr>
        <p:txBody>
          <a:bodyPr wrap="square" rtlCol="0">
            <a:spAutoFit/>
          </a:bodyPr>
          <a:lstStyle/>
          <a:p>
            <a:r>
              <a:rPr lang="en-US" sz="1400" b="1" dirty="0"/>
              <a:t>Command</a:t>
            </a:r>
            <a:r>
              <a:rPr lang="en-US" sz="1400" dirty="0"/>
              <a:t> - Declares an interface for executing an operation.</a:t>
            </a:r>
          </a:p>
          <a:p>
            <a:r>
              <a:rPr lang="en-US" sz="1400" b="1" dirty="0" err="1"/>
              <a:t>ConcreteCommand</a:t>
            </a:r>
            <a:r>
              <a:rPr lang="en-US" sz="1400" dirty="0"/>
              <a:t> –Defines a binding between a </a:t>
            </a:r>
            <a:r>
              <a:rPr lang="en-US" sz="1400" b="1" dirty="0"/>
              <a:t>Receiver</a:t>
            </a:r>
            <a:r>
              <a:rPr lang="en-US" sz="1400" dirty="0"/>
              <a:t> object and an action. Implements Execute by invoking the corresponding operation(s) on Receiver.</a:t>
            </a:r>
          </a:p>
          <a:p>
            <a:r>
              <a:rPr lang="en-US" sz="1400" b="1" dirty="0"/>
              <a:t>Client</a:t>
            </a:r>
            <a:r>
              <a:rPr lang="en-US" sz="1400" dirty="0"/>
              <a:t> – creates a </a:t>
            </a:r>
            <a:r>
              <a:rPr lang="en-US" sz="1400" dirty="0" err="1"/>
              <a:t>ConcreteCommand</a:t>
            </a:r>
            <a:r>
              <a:rPr lang="en-US" sz="1400" dirty="0"/>
              <a:t> object and sets its receiver.</a:t>
            </a:r>
          </a:p>
          <a:p>
            <a:r>
              <a:rPr lang="en-US" sz="1400" b="1" dirty="0"/>
              <a:t>Invoker</a:t>
            </a:r>
            <a:r>
              <a:rPr lang="en-US" sz="1400" dirty="0"/>
              <a:t> - asks the command to carry out the request.</a:t>
            </a:r>
          </a:p>
        </p:txBody>
      </p:sp>
      <p:sp>
        <p:nvSpPr>
          <p:cNvPr id="5" name="Slide Number Placeholder 4"/>
          <p:cNvSpPr>
            <a:spLocks noGrp="1"/>
          </p:cNvSpPr>
          <p:nvPr>
            <p:ph type="sldNum" sz="quarter" idx="12"/>
          </p:nvPr>
        </p:nvSpPr>
        <p:spPr/>
        <p:txBody>
          <a:bodyPr/>
          <a:lstStyle/>
          <a:p>
            <a:fld id="{AA792DF1-A555-43FA-AD2F-E7EC51E120F1}" type="slidenum">
              <a:rPr lang="en-GB" smtClean="0"/>
              <a:t>61</a:t>
            </a:fld>
            <a:endParaRPr lang="en-GB"/>
          </a:p>
        </p:txBody>
      </p:sp>
    </p:spTree>
    <p:extLst>
      <p:ext uri="{BB962C8B-B14F-4D97-AF65-F5344CB8AC3E}">
        <p14:creationId xmlns:p14="http://schemas.microsoft.com/office/powerpoint/2010/main" val="3179898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9624" y="1989387"/>
            <a:ext cx="5665745" cy="3087253"/>
          </a:xfrm>
        </p:spPr>
      </p:pic>
      <p:sp>
        <p:nvSpPr>
          <p:cNvPr id="12" name="Content Placeholder 11"/>
          <p:cNvSpPr>
            <a:spLocks noGrp="1"/>
          </p:cNvSpPr>
          <p:nvPr>
            <p:ph sz="quarter" idx="4"/>
          </p:nvPr>
        </p:nvSpPr>
        <p:spPr>
          <a:xfrm>
            <a:off x="7053834" y="1803649"/>
            <a:ext cx="4041775" cy="3744416"/>
          </a:xfrm>
        </p:spPr>
        <p:txBody>
          <a:bodyPr>
            <a:normAutofit fontScale="92500" lnSpcReduction="10000"/>
          </a:bodyPr>
          <a:lstStyle/>
          <a:p>
            <a:pPr marL="0" indent="0">
              <a:buNone/>
            </a:pPr>
            <a:r>
              <a:rPr lang="en-GB" sz="2000" dirty="0"/>
              <a:t>An </a:t>
            </a:r>
            <a:r>
              <a:rPr lang="en-GB" sz="2000" b="1" dirty="0"/>
              <a:t>Invoker</a:t>
            </a:r>
            <a:r>
              <a:rPr lang="en-GB" sz="2000" dirty="0"/>
              <a:t> object knows about the concrete Command object.</a:t>
            </a:r>
          </a:p>
          <a:p>
            <a:pPr marL="0" indent="0">
              <a:buNone/>
            </a:pPr>
            <a:r>
              <a:rPr lang="en-GB" sz="2000" dirty="0"/>
              <a:t>The </a:t>
            </a:r>
            <a:r>
              <a:rPr lang="en-GB" sz="2000" b="1" dirty="0"/>
              <a:t>Invoker</a:t>
            </a:r>
            <a:r>
              <a:rPr lang="en-GB" sz="2000" dirty="0"/>
              <a:t> issues a request by calling </a:t>
            </a:r>
            <a:r>
              <a:rPr lang="en-GB" sz="2000" i="1" dirty="0"/>
              <a:t>Execute</a:t>
            </a:r>
            <a:r>
              <a:rPr lang="en-GB" sz="2000" dirty="0"/>
              <a:t> on the </a:t>
            </a:r>
            <a:r>
              <a:rPr lang="en-GB" sz="2000" b="1" dirty="0"/>
              <a:t>Command</a:t>
            </a:r>
            <a:r>
              <a:rPr lang="en-GB" sz="2000" dirty="0"/>
              <a:t>. </a:t>
            </a:r>
          </a:p>
          <a:p>
            <a:pPr marL="0" indent="0">
              <a:buNone/>
            </a:pPr>
            <a:r>
              <a:rPr lang="en-GB" sz="2000" dirty="0"/>
              <a:t>When commands are un-doable, the Command stores state for undoing the command prior to invoking Execute.</a:t>
            </a:r>
          </a:p>
          <a:p>
            <a:pPr marL="0" indent="0">
              <a:buNone/>
            </a:pPr>
            <a:endParaRPr lang="en-GB" sz="2000" dirty="0"/>
          </a:p>
          <a:p>
            <a:pPr marL="0" indent="0">
              <a:buNone/>
            </a:pPr>
            <a:r>
              <a:rPr lang="en-GB" sz="2000" dirty="0"/>
              <a:t>The Command object invokes operations on its </a:t>
            </a:r>
            <a:r>
              <a:rPr lang="en-GB" sz="2000" b="1" dirty="0"/>
              <a:t>Receiver</a:t>
            </a:r>
            <a:r>
              <a:rPr lang="en-GB" sz="2000" dirty="0"/>
              <a:t> to carry out the request</a:t>
            </a:r>
          </a:p>
        </p:txBody>
      </p:sp>
      <p:sp>
        <p:nvSpPr>
          <p:cNvPr id="2" name="Slide Number Placeholder 1"/>
          <p:cNvSpPr>
            <a:spLocks noGrp="1"/>
          </p:cNvSpPr>
          <p:nvPr>
            <p:ph type="sldNum" sz="quarter" idx="12"/>
          </p:nvPr>
        </p:nvSpPr>
        <p:spPr/>
        <p:txBody>
          <a:bodyPr/>
          <a:lstStyle/>
          <a:p>
            <a:fld id="{AA792DF1-A555-43FA-AD2F-E7EC51E120F1}" type="slidenum">
              <a:rPr lang="en-GB" smtClean="0"/>
              <a:t>62</a:t>
            </a:fld>
            <a:endParaRPr lang="en-GB"/>
          </a:p>
        </p:txBody>
      </p:sp>
    </p:spTree>
    <p:extLst>
      <p:ext uri="{BB962C8B-B14F-4D97-AF65-F5344CB8AC3E}">
        <p14:creationId xmlns:p14="http://schemas.microsoft.com/office/powerpoint/2010/main" val="9445133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6876" y="2443162"/>
            <a:ext cx="3932237" cy="1600200"/>
          </a:xfrm>
        </p:spPr>
        <p:txBody>
          <a:bodyPr/>
          <a:lstStyle/>
          <a:p>
            <a:r>
              <a:rPr lang="en-GB" dirty="0"/>
              <a:t>Implementing a Command</a:t>
            </a:r>
          </a:p>
        </p:txBody>
      </p:sp>
      <p:sp>
        <p:nvSpPr>
          <p:cNvPr id="8" name="Content Placeholder 7"/>
          <p:cNvSpPr>
            <a:spLocks noGrp="1"/>
          </p:cNvSpPr>
          <p:nvPr>
            <p:ph idx="1"/>
          </p:nvPr>
        </p:nvSpPr>
        <p:spPr>
          <a:xfrm>
            <a:off x="5459933" y="1166465"/>
            <a:ext cx="5111750" cy="4812134"/>
          </a:xfrm>
        </p:spPr>
        <p:txBody>
          <a:bodyPr>
            <a:normAutofit fontScale="62500" lnSpcReduction="20000"/>
          </a:bodyPr>
          <a:lstStyle/>
          <a:p>
            <a:pPr marL="0" indent="0">
              <a:buNone/>
            </a:pPr>
            <a:r>
              <a:rPr lang="en-GB" dirty="0" err="1" smtClean="0"/>
              <a:t>F</a:t>
            </a:r>
            <a:r>
              <a:rPr lang="en-GB" b="1" dirty="0" err="1" smtClean="0"/>
              <a:t>public</a:t>
            </a:r>
            <a:r>
              <a:rPr lang="en-GB" b="1" dirty="0" smtClean="0"/>
              <a:t> </a:t>
            </a:r>
            <a:r>
              <a:rPr lang="en-GB" b="1" dirty="0"/>
              <a:t>interface </a:t>
            </a:r>
            <a:r>
              <a:rPr lang="en-GB" b="1" dirty="0" err="1"/>
              <a:t>IAmACommand</a:t>
            </a:r>
            <a:endParaRPr lang="en-GB" b="1" dirty="0"/>
          </a:p>
          <a:p>
            <a:pPr marL="0" indent="0">
              <a:buNone/>
            </a:pPr>
            <a:r>
              <a:rPr lang="en-GB" b="1" dirty="0"/>
              <a:t>{</a:t>
            </a:r>
          </a:p>
          <a:p>
            <a:pPr marL="0" indent="0">
              <a:buNone/>
            </a:pPr>
            <a:r>
              <a:rPr lang="en-GB" b="1" dirty="0"/>
              <a:t>    void Execute();</a:t>
            </a:r>
          </a:p>
          <a:p>
            <a:pPr marL="0" indent="0">
              <a:buNone/>
            </a:pPr>
            <a:r>
              <a:rPr lang="en-GB" b="1" dirty="0"/>
              <a:t>}</a:t>
            </a:r>
          </a:p>
          <a:p>
            <a:pPr marL="0" indent="0">
              <a:buNone/>
            </a:pPr>
            <a:endParaRPr lang="en-GB" dirty="0"/>
          </a:p>
          <a:p>
            <a:pPr marL="0" indent="0">
              <a:buNone/>
            </a:pPr>
            <a:r>
              <a:rPr lang="en-GB" b="1" dirty="0"/>
              <a:t>public class </a:t>
            </a:r>
            <a:r>
              <a:rPr lang="en-GB" b="1" dirty="0" err="1"/>
              <a:t>UpdateMyThingForFooFooCommand</a:t>
            </a:r>
            <a:r>
              <a:rPr lang="en-GB" b="1" dirty="0"/>
              <a:t> </a:t>
            </a:r>
          </a:p>
          <a:p>
            <a:pPr marL="0" indent="0">
              <a:buNone/>
            </a:pPr>
            <a:r>
              <a:rPr lang="en-GB" b="1" dirty="0"/>
              <a:t>{</a:t>
            </a:r>
          </a:p>
          <a:p>
            <a:pPr marL="0" indent="0">
              <a:buNone/>
            </a:pPr>
            <a:r>
              <a:rPr lang="en-GB" b="1" dirty="0"/>
              <a:t>    public </a:t>
            </a:r>
            <a:r>
              <a:rPr lang="en-GB" b="1" dirty="0" err="1"/>
              <a:t>UpdateMyThingForFooCommand</a:t>
            </a:r>
            <a:r>
              <a:rPr lang="en-GB" b="1" dirty="0"/>
              <a:t>(/* .. parameters ...*/)</a:t>
            </a:r>
          </a:p>
          <a:p>
            <a:pPr marL="0" indent="0">
              <a:buNone/>
            </a:pPr>
            <a:r>
              <a:rPr lang="en-GB" b="1" dirty="0"/>
              <a:t>    {</a:t>
            </a:r>
          </a:p>
          <a:p>
            <a:pPr marL="0" indent="0">
              <a:buNone/>
            </a:pPr>
            <a:r>
              <a:rPr lang="en-GB" b="1" dirty="0"/>
              <a:t>        /* Initialize state of command for members */</a:t>
            </a:r>
          </a:p>
          <a:p>
            <a:pPr marL="0" indent="0">
              <a:buNone/>
            </a:pPr>
            <a:r>
              <a:rPr lang="en-GB" b="1" dirty="0"/>
              <a:t>    }</a:t>
            </a:r>
          </a:p>
          <a:p>
            <a:pPr marL="0" indent="0">
              <a:buNone/>
            </a:pPr>
            <a:endParaRPr lang="en-GB" b="1" dirty="0"/>
          </a:p>
          <a:p>
            <a:pPr marL="0" indent="0">
              <a:buNone/>
            </a:pPr>
            <a:r>
              <a:rPr lang="en-GB" b="1" dirty="0"/>
              <a:t>  public void Execute()</a:t>
            </a:r>
          </a:p>
          <a:p>
            <a:pPr marL="0" indent="0">
              <a:buNone/>
            </a:pPr>
            <a:r>
              <a:rPr lang="en-GB" b="1" dirty="0"/>
              <a:t>  {</a:t>
            </a:r>
          </a:p>
          <a:p>
            <a:pPr marL="0" indent="0">
              <a:buNone/>
            </a:pPr>
            <a:r>
              <a:rPr lang="en-GB" b="1" dirty="0"/>
              <a:t>        /*Other Stuff*/</a:t>
            </a:r>
          </a:p>
          <a:p>
            <a:pPr marL="0" indent="0">
              <a:buNone/>
            </a:pPr>
            <a:r>
              <a:rPr lang="en-GB" b="1" dirty="0"/>
              <a:t>  }</a:t>
            </a:r>
          </a:p>
          <a:p>
            <a:pPr marL="0" indent="0">
              <a:buNone/>
            </a:pPr>
            <a:r>
              <a:rPr lang="en-GB" b="1" dirty="0"/>
              <a:t>}</a:t>
            </a:r>
          </a:p>
          <a:p>
            <a:pPr marL="0" indent="0">
              <a:buNone/>
            </a:pPr>
            <a:endParaRPr lang="en-GB" dirty="0"/>
          </a:p>
        </p:txBody>
      </p:sp>
      <p:sp>
        <p:nvSpPr>
          <p:cNvPr id="2" name="Slide Number Placeholder 1"/>
          <p:cNvSpPr>
            <a:spLocks noGrp="1"/>
          </p:cNvSpPr>
          <p:nvPr>
            <p:ph type="sldNum" sz="quarter" idx="12"/>
          </p:nvPr>
        </p:nvSpPr>
        <p:spPr/>
        <p:txBody>
          <a:bodyPr/>
          <a:lstStyle/>
          <a:p>
            <a:fld id="{AA792DF1-A555-43FA-AD2F-E7EC51E120F1}" type="slidenum">
              <a:rPr lang="en-GB" smtClean="0"/>
              <a:t>63</a:t>
            </a:fld>
            <a:endParaRPr lang="en-GB"/>
          </a:p>
        </p:txBody>
      </p:sp>
    </p:spTree>
    <p:extLst>
      <p:ext uri="{BB962C8B-B14F-4D97-AF65-F5344CB8AC3E}">
        <p14:creationId xmlns:p14="http://schemas.microsoft.com/office/powerpoint/2010/main" val="22188898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ICommand</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Boundary</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07939" y="152518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Command</a:t>
            </a:r>
          </a:p>
        </p:txBody>
      </p:sp>
      <p:cxnSp>
        <p:nvCxnSpPr>
          <p:cNvPr id="26" name="Straight Arrow Connector 25"/>
          <p:cNvCxnSpPr>
            <a:stCxn id="24" idx="2"/>
            <a:endCxn id="6" idx="0"/>
          </p:cNvCxnSpPr>
          <p:nvPr/>
        </p:nvCxnSpPr>
        <p:spPr>
          <a:xfrm flipH="1">
            <a:off x="6548438" y="2253852"/>
            <a:ext cx="640552" cy="54649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3"/>
          </p:cNvCxnSpPr>
          <p:nvPr/>
        </p:nvCxnSpPr>
        <p:spPr>
          <a:xfrm>
            <a:off x="7970040" y="1889521"/>
            <a:ext cx="783433" cy="9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A792DF1-A555-43FA-AD2F-E7EC51E120F1}" type="slidenum">
              <a:rPr lang="en-GB" smtClean="0"/>
              <a:t>64</a:t>
            </a:fld>
            <a:endParaRPr lang="en-GB"/>
          </a:p>
        </p:txBody>
      </p:sp>
    </p:spTree>
    <p:extLst>
      <p:ext uri="{BB962C8B-B14F-4D97-AF65-F5344CB8AC3E}">
        <p14:creationId xmlns:p14="http://schemas.microsoft.com/office/powerpoint/2010/main" val="136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981200" y="1052737"/>
            <a:ext cx="4040188" cy="5073427"/>
          </a:xfrm>
        </p:spPr>
        <p:txBody>
          <a:bodyPr>
            <a:normAutofit/>
          </a:bodyPr>
          <a:lstStyle/>
          <a:p>
            <a:pPr marL="0" indent="0">
              <a:buNone/>
            </a:pPr>
            <a:endParaRPr lang="en-GB" dirty="0"/>
          </a:p>
          <a:p>
            <a:pPr marL="0" indent="0">
              <a:buNone/>
            </a:pPr>
            <a:endParaRPr lang="en-GB" dirty="0"/>
          </a:p>
        </p:txBody>
      </p:sp>
      <p:sp>
        <p:nvSpPr>
          <p:cNvPr id="8" name="Content Placeholder 7"/>
          <p:cNvSpPr>
            <a:spLocks noGrp="1"/>
          </p:cNvSpPr>
          <p:nvPr>
            <p:ph sz="quarter" idx="4"/>
          </p:nvPr>
        </p:nvSpPr>
        <p:spPr>
          <a:xfrm>
            <a:off x="4125914" y="802360"/>
            <a:ext cx="4041775" cy="5073427"/>
          </a:xfrm>
        </p:spPr>
        <p:txBody>
          <a:bodyPr>
            <a:normAutofit/>
          </a:bodyPr>
          <a:lstStyle/>
          <a:p>
            <a:pPr marL="0" indent="0">
              <a:buNone/>
            </a:pPr>
            <a:endParaRPr lang="en-GB" dirty="0"/>
          </a:p>
          <a:p>
            <a:pPr marL="0" indent="0">
              <a:buNone/>
            </a:pPr>
            <a:endParaRPr lang="en-GB" dirty="0"/>
          </a:p>
        </p:txBody>
      </p:sp>
      <p:sp>
        <p:nvSpPr>
          <p:cNvPr id="3" name="TextBox 2"/>
          <p:cNvSpPr txBox="1"/>
          <p:nvPr/>
        </p:nvSpPr>
        <p:spPr>
          <a:xfrm>
            <a:off x="4151118" y="4094839"/>
            <a:ext cx="4016570" cy="2031325"/>
          </a:xfrm>
          <a:prstGeom prst="rect">
            <a:avLst/>
          </a:prstGeom>
          <a:solidFill>
            <a:schemeClr val="bg2"/>
          </a:solidFill>
          <a:ln>
            <a:solidFill>
              <a:schemeClr val="tx1"/>
            </a:solidFill>
          </a:ln>
        </p:spPr>
        <p:txBody>
          <a:bodyPr wrap="square" rtlCol="0">
            <a:spAutoFit/>
          </a:bodyPr>
          <a:lstStyle/>
          <a:p>
            <a:r>
              <a:rPr lang="en-US" sz="1400" b="1" dirty="0"/>
              <a:t>Assembler</a:t>
            </a:r>
            <a:r>
              <a:rPr lang="en-US" sz="1400" dirty="0"/>
              <a:t>- Turns domain objects into a Data Transfer Object. </a:t>
            </a:r>
          </a:p>
          <a:p>
            <a:r>
              <a:rPr lang="en-US" sz="1400" b="1" dirty="0"/>
              <a:t>Data Transfer Object</a:t>
            </a:r>
            <a:r>
              <a:rPr lang="en-US" sz="1400" dirty="0"/>
              <a:t>–A data structure, often a Value Object, used to hold data returned by our façade. Where we have one DTO tailored for an adapter to return to a client, that may span multiple domain objects we may use the term </a:t>
            </a:r>
            <a:r>
              <a:rPr lang="en-US" sz="1400" i="1" dirty="0"/>
              <a:t>View Model</a:t>
            </a:r>
            <a:r>
              <a:rPr lang="en-US" sz="1400" dirty="0"/>
              <a:t>.</a:t>
            </a:r>
          </a:p>
          <a:p>
            <a:r>
              <a:rPr lang="en-US" sz="1400" b="1" dirty="0"/>
              <a:t>Domain Object</a:t>
            </a:r>
            <a:r>
              <a:rPr lang="en-US" sz="1400" dirty="0"/>
              <a:t>- the domain object(s) we query the state of.</a:t>
            </a:r>
          </a:p>
        </p:txBody>
      </p:sp>
      <p:pic>
        <p:nvPicPr>
          <p:cNvPr id="4" name="Picture 3" descr="DTOPatte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276" y="460823"/>
            <a:ext cx="3860800" cy="3149600"/>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65</a:t>
            </a:fld>
            <a:endParaRPr lang="en-GB"/>
          </a:p>
        </p:txBody>
      </p:sp>
    </p:spTree>
    <p:extLst>
      <p:ext uri="{BB962C8B-B14F-4D97-AF65-F5344CB8AC3E}">
        <p14:creationId xmlns:p14="http://schemas.microsoft.com/office/powerpoint/2010/main" val="208942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3008313" cy="1162050"/>
          </a:xfrm>
        </p:spPr>
        <p:txBody>
          <a:bodyPr>
            <a:normAutofit fontScale="90000"/>
          </a:bodyPr>
          <a:lstStyle/>
          <a:p>
            <a:r>
              <a:rPr lang="en-US" dirty="0" smtClean="0"/>
              <a:t>Command Query Separation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9050" y="1069583"/>
            <a:ext cx="5111750" cy="3723472"/>
          </a:xfrm>
        </p:spPr>
      </p:pic>
      <p:sp>
        <p:nvSpPr>
          <p:cNvPr id="4" name="Text Placeholder 3"/>
          <p:cNvSpPr>
            <a:spLocks noGrp="1"/>
          </p:cNvSpPr>
          <p:nvPr>
            <p:ph type="body" sz="half" idx="2"/>
          </p:nvPr>
        </p:nvSpPr>
        <p:spPr/>
        <p:txBody>
          <a:bodyPr>
            <a:normAutofit fontScale="55000" lnSpcReduction="20000"/>
          </a:bodyPr>
          <a:lstStyle/>
          <a:p>
            <a:r>
              <a:rPr lang="en-US" dirty="0" smtClean="0"/>
              <a:t>Components are either </a:t>
            </a:r>
            <a:r>
              <a:rPr lang="en-US" i="1" dirty="0" smtClean="0"/>
              <a:t>query-side components</a:t>
            </a:r>
            <a:r>
              <a:rPr lang="en-US" dirty="0" smtClean="0"/>
              <a:t> or </a:t>
            </a:r>
            <a:r>
              <a:rPr lang="en-US" i="1" dirty="0" smtClean="0"/>
              <a:t>command-side components</a:t>
            </a:r>
            <a:r>
              <a:rPr lang="en-US" dirty="0" smtClean="0"/>
              <a:t>.</a:t>
            </a:r>
          </a:p>
          <a:p>
            <a:r>
              <a:rPr lang="en-US" dirty="0" smtClean="0"/>
              <a:t>The path of a request through the system only </a:t>
            </a:r>
            <a:r>
              <a:rPr lang="en-US" i="1" dirty="0" smtClean="0"/>
              <a:t>passes through command-side or query-side components</a:t>
            </a:r>
            <a:r>
              <a:rPr lang="en-US" dirty="0" smtClean="0"/>
              <a:t> depending on whether it is querying or modifying the state of the system.</a:t>
            </a:r>
          </a:p>
          <a:p>
            <a:r>
              <a:rPr lang="en-US" dirty="0" smtClean="0"/>
              <a:t>Only </a:t>
            </a:r>
            <a:r>
              <a:rPr lang="en-US" i="1" dirty="0" smtClean="0"/>
              <a:t>command-side components can update a repository</a:t>
            </a:r>
            <a:r>
              <a:rPr lang="en-US" dirty="0" smtClean="0"/>
              <a:t>, </a:t>
            </a:r>
            <a:r>
              <a:rPr lang="en-US" i="1" dirty="0" smtClean="0"/>
              <a:t>query-side components just read</a:t>
            </a:r>
            <a:r>
              <a:rPr lang="en-US" dirty="0" smtClean="0"/>
              <a:t> from it.</a:t>
            </a:r>
          </a:p>
          <a:p>
            <a:r>
              <a:rPr lang="en-US" dirty="0" smtClean="0"/>
              <a:t>Commands and queries are usually </a:t>
            </a:r>
            <a:r>
              <a:rPr lang="en-US" i="1" dirty="0" smtClean="0"/>
              <a:t>explicit components</a:t>
            </a:r>
            <a:r>
              <a:rPr lang="en-US" dirty="0" smtClean="0"/>
              <a:t> on their respective sides.</a:t>
            </a:r>
          </a:p>
          <a:p>
            <a:r>
              <a:rPr lang="en-US" dirty="0" smtClean="0"/>
              <a:t>Both the command-side and the query-side are layered, but there are usually far fewer layers on the query-side.</a:t>
            </a:r>
          </a:p>
          <a:p>
            <a:r>
              <a:rPr lang="en-US" dirty="0" smtClean="0"/>
              <a:t>Commonly the command-side components are a </a:t>
            </a:r>
            <a:r>
              <a:rPr lang="en-US" i="1" dirty="0" smtClean="0"/>
              <a:t>domain model</a:t>
            </a:r>
            <a:r>
              <a:rPr lang="en-US" dirty="0" smtClean="0"/>
              <a:t>, though other styles such as procedural are not forbidden.</a:t>
            </a:r>
          </a:p>
          <a:p>
            <a:r>
              <a:rPr lang="en-US" dirty="0" smtClean="0"/>
              <a:t>The query-side components might be elevated to a domain model, but are normally just </a:t>
            </a:r>
            <a:r>
              <a:rPr lang="en-US" i="1" dirty="0" smtClean="0"/>
              <a:t>procedural</a:t>
            </a:r>
            <a:r>
              <a:rPr lang="en-US" dirty="0" smtClean="0"/>
              <a:t>.</a:t>
            </a:r>
          </a:p>
          <a:p>
            <a:endParaRPr lang="en-US" dirty="0" smtClean="0"/>
          </a:p>
          <a:p>
            <a:endParaRPr lang="en-US" dirty="0"/>
          </a:p>
        </p:txBody>
      </p:sp>
      <p:sp>
        <p:nvSpPr>
          <p:cNvPr id="6" name="TextBox 5"/>
          <p:cNvSpPr txBox="1"/>
          <p:nvPr/>
        </p:nvSpPr>
        <p:spPr>
          <a:xfrm>
            <a:off x="5447928" y="5157193"/>
            <a:ext cx="4762872" cy="276999"/>
          </a:xfrm>
          <a:prstGeom prst="rect">
            <a:avLst/>
          </a:prstGeom>
          <a:noFill/>
        </p:spPr>
        <p:txBody>
          <a:bodyPr wrap="square" rtlCol="0">
            <a:spAutoFit/>
          </a:bodyPr>
          <a:lstStyle/>
          <a:p>
            <a:pPr algn="r"/>
            <a:r>
              <a:rPr lang="en-GB" sz="1200" dirty="0"/>
              <a:t>Martin Fowler, http://martinfowler.com/bliki/CQRS.html</a:t>
            </a:r>
          </a:p>
        </p:txBody>
      </p:sp>
      <p:sp>
        <p:nvSpPr>
          <p:cNvPr id="3" name="Slide Number Placeholder 2"/>
          <p:cNvSpPr>
            <a:spLocks noGrp="1"/>
          </p:cNvSpPr>
          <p:nvPr>
            <p:ph type="sldNum" sz="quarter" idx="12"/>
          </p:nvPr>
        </p:nvSpPr>
        <p:spPr/>
        <p:txBody>
          <a:bodyPr/>
          <a:lstStyle/>
          <a:p>
            <a:fld id="{AA792DF1-A555-43FA-AD2F-E7EC51E120F1}" type="slidenum">
              <a:rPr lang="en-GB" smtClean="0"/>
              <a:t>66</a:t>
            </a:fld>
            <a:endParaRPr lang="en-GB"/>
          </a:p>
        </p:txBody>
      </p:sp>
    </p:spTree>
    <p:extLst>
      <p:ext uri="{BB962C8B-B14F-4D97-AF65-F5344CB8AC3E}">
        <p14:creationId xmlns:p14="http://schemas.microsoft.com/office/powerpoint/2010/main" val="13667085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Dispatcher</a:t>
            </a:r>
          </a:p>
        </p:txBody>
      </p:sp>
      <p:pic>
        <p:nvPicPr>
          <p:cNvPr id="5"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rcRect l="-3270" r="-3270"/>
          <a:stretch>
            <a:fillRect/>
          </a:stretch>
        </p:blipFill>
        <p:spPr>
          <a:xfrm>
            <a:off x="5743123" y="853623"/>
            <a:ext cx="4301216" cy="4924879"/>
          </a:xfrm>
        </p:spPr>
      </p:pic>
      <p:sp>
        <p:nvSpPr>
          <p:cNvPr id="4" name="Text Placeholder 3"/>
          <p:cNvSpPr>
            <a:spLocks noGrp="1"/>
          </p:cNvSpPr>
          <p:nvPr>
            <p:ph type="body" sz="half" idx="2"/>
          </p:nvPr>
        </p:nvSpPr>
        <p:spPr>
          <a:solidFill>
            <a:schemeClr val="bg2"/>
          </a:solidFill>
          <a:ln>
            <a:solidFill>
              <a:schemeClr val="tx1"/>
            </a:solidFill>
          </a:ln>
        </p:spPr>
        <p:txBody>
          <a:bodyPr>
            <a:normAutofit fontScale="62500" lnSpcReduction="20000"/>
          </a:bodyPr>
          <a:lstStyle/>
          <a:p>
            <a:r>
              <a:rPr lang="en-US" b="1" dirty="0"/>
              <a:t>Invoker -</a:t>
            </a:r>
            <a:r>
              <a:rPr lang="en-US" dirty="0"/>
              <a:t> has a lit of </a:t>
            </a:r>
            <a:r>
              <a:rPr lang="en-US" i="1" dirty="0"/>
              <a:t>Commands</a:t>
            </a:r>
            <a:r>
              <a:rPr lang="en-US" dirty="0"/>
              <a:t> that are to be executed</a:t>
            </a:r>
          </a:p>
          <a:p>
            <a:r>
              <a:rPr lang="en-US" b="1" dirty="0"/>
              <a:t>Command</a:t>
            </a:r>
            <a:r>
              <a:rPr lang="en-US" dirty="0"/>
              <a:t> - represents the request to be processed, encapsulating the parameters to be passed to the command-handler to perform the request</a:t>
            </a:r>
          </a:p>
          <a:p>
            <a:r>
              <a:rPr lang="en-US" b="1" dirty="0"/>
              <a:t>Command Handler</a:t>
            </a:r>
            <a:r>
              <a:rPr lang="en-US" dirty="0"/>
              <a:t> - specifies the interface that any command handler must implement</a:t>
            </a:r>
          </a:p>
          <a:p>
            <a:r>
              <a:rPr lang="en-US" b="1" dirty="0"/>
              <a:t>Concrete Command Handler</a:t>
            </a:r>
            <a:r>
              <a:rPr lang="en-US" dirty="0"/>
              <a:t> – implements the request</a:t>
            </a:r>
          </a:p>
          <a:p>
            <a:r>
              <a:rPr lang="en-US" b="1" dirty="0"/>
              <a:t>Command Dispatcher</a:t>
            </a:r>
            <a:r>
              <a:rPr lang="en-US" dirty="0"/>
              <a:t> – Allows dynamic registration of </a:t>
            </a:r>
            <a:r>
              <a:rPr lang="en-US" i="1" dirty="0"/>
              <a:t>Command Handlers	</a:t>
            </a:r>
            <a:r>
              <a:rPr lang="en-US" dirty="0"/>
              <a:t> and looks up handlers for commands, by matching command and handler key.</a:t>
            </a:r>
          </a:p>
          <a:p>
            <a:r>
              <a:rPr lang="en-US" b="1" dirty="0"/>
              <a:t>Client – </a:t>
            </a:r>
            <a:r>
              <a:rPr lang="en-US" dirty="0"/>
              <a:t>registers Commands with the Command Dispatcher.</a:t>
            </a:r>
          </a:p>
          <a:p>
            <a:endParaRPr lang="en-US" dirty="0"/>
          </a:p>
        </p:txBody>
      </p:sp>
      <p:sp>
        <p:nvSpPr>
          <p:cNvPr id="3" name="Slide Number Placeholder 2"/>
          <p:cNvSpPr>
            <a:spLocks noGrp="1"/>
          </p:cNvSpPr>
          <p:nvPr>
            <p:ph type="sldNum" sz="quarter" idx="12"/>
          </p:nvPr>
        </p:nvSpPr>
        <p:spPr/>
        <p:txBody>
          <a:bodyPr/>
          <a:lstStyle/>
          <a:p>
            <a:fld id="{AA792DF1-A555-43FA-AD2F-E7EC51E120F1}" type="slidenum">
              <a:rPr lang="en-GB" smtClean="0"/>
              <a:t>67</a:t>
            </a:fld>
            <a:endParaRPr lang="en-GB"/>
          </a:p>
        </p:txBody>
      </p:sp>
    </p:spTree>
    <p:extLst>
      <p:ext uri="{BB962C8B-B14F-4D97-AF65-F5344CB8AC3E}">
        <p14:creationId xmlns:p14="http://schemas.microsoft.com/office/powerpoint/2010/main" val="20937107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837" y="543751"/>
            <a:ext cx="9915525" cy="5890674"/>
          </a:xfrm>
        </p:spPr>
      </p:pic>
      <p:sp>
        <p:nvSpPr>
          <p:cNvPr id="2" name="Slide Number Placeholder 1"/>
          <p:cNvSpPr>
            <a:spLocks noGrp="1"/>
          </p:cNvSpPr>
          <p:nvPr>
            <p:ph type="sldNum" sz="quarter" idx="12"/>
          </p:nvPr>
        </p:nvSpPr>
        <p:spPr/>
        <p:txBody>
          <a:bodyPr/>
          <a:lstStyle/>
          <a:p>
            <a:fld id="{AA792DF1-A555-43FA-AD2F-E7EC51E120F1}" type="slidenum">
              <a:rPr lang="en-GB" smtClean="0"/>
              <a:t>68</a:t>
            </a:fld>
            <a:endParaRPr lang="en-GB"/>
          </a:p>
        </p:txBody>
      </p:sp>
    </p:spTree>
    <p:extLst>
      <p:ext uri="{BB962C8B-B14F-4D97-AF65-F5344CB8AC3E}">
        <p14:creationId xmlns:p14="http://schemas.microsoft.com/office/powerpoint/2010/main" val="40520682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3" y="3043238"/>
            <a:ext cx="1700211" cy="769441"/>
          </a:xfrm>
          <a:prstGeom prst="rect">
            <a:avLst/>
          </a:prstGeom>
          <a:noFill/>
        </p:spPr>
        <p:txBody>
          <a:bodyPr wrap="square" rtlCol="0">
            <a:spAutoFit/>
          </a:bodyPr>
          <a:lstStyle/>
          <a:p>
            <a:r>
              <a:rPr lang="en-US" sz="4400" smtClean="0"/>
              <a:t>Demo</a:t>
            </a:r>
            <a:endParaRPr lang="en-US" sz="4400"/>
          </a:p>
        </p:txBody>
      </p:sp>
      <p:sp>
        <p:nvSpPr>
          <p:cNvPr id="3" name="Slide Number Placeholder 2"/>
          <p:cNvSpPr>
            <a:spLocks noGrp="1"/>
          </p:cNvSpPr>
          <p:nvPr>
            <p:ph type="sldNum" sz="quarter" idx="12"/>
          </p:nvPr>
        </p:nvSpPr>
        <p:spPr/>
        <p:txBody>
          <a:bodyPr/>
          <a:lstStyle/>
          <a:p>
            <a:fld id="{AA792DF1-A555-43FA-AD2F-E7EC51E120F1}" type="slidenum">
              <a:rPr lang="en-GB" smtClean="0"/>
              <a:t>69</a:t>
            </a:fld>
            <a:endParaRPr lang="en-GB"/>
          </a:p>
        </p:txBody>
      </p:sp>
    </p:spTree>
    <p:extLst>
      <p:ext uri="{BB962C8B-B14F-4D97-AF65-F5344CB8AC3E}">
        <p14:creationId xmlns:p14="http://schemas.microsoft.com/office/powerpoint/2010/main" val="794787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538" y="1500188"/>
            <a:ext cx="10429875" cy="523220"/>
          </a:xfrm>
          <a:prstGeom prst="rect">
            <a:avLst/>
          </a:prstGeom>
          <a:noFill/>
        </p:spPr>
        <p:txBody>
          <a:bodyPr wrap="square" rtlCol="0">
            <a:spAutoFit/>
          </a:bodyPr>
          <a:lstStyle/>
          <a:p>
            <a:pPr algn="ctr"/>
            <a:r>
              <a:rPr lang="en-US" sz="2800" dirty="0" smtClean="0"/>
              <a:t>A key responsibility for architects is partitioning the system.</a:t>
            </a:r>
            <a:endParaRPr lang="en-US" sz="2800" dirty="0"/>
          </a:p>
        </p:txBody>
      </p:sp>
      <p:sp>
        <p:nvSpPr>
          <p:cNvPr id="5" name="TextBox 4"/>
          <p:cNvSpPr txBox="1"/>
          <p:nvPr/>
        </p:nvSpPr>
        <p:spPr>
          <a:xfrm>
            <a:off x="871537" y="2681288"/>
            <a:ext cx="10429875" cy="954107"/>
          </a:xfrm>
          <a:prstGeom prst="rect">
            <a:avLst/>
          </a:prstGeom>
          <a:noFill/>
        </p:spPr>
        <p:txBody>
          <a:bodyPr wrap="square" rtlCol="0">
            <a:spAutoFit/>
          </a:bodyPr>
          <a:lstStyle/>
          <a:p>
            <a:pPr algn="ctr"/>
            <a:r>
              <a:rPr lang="en-US" sz="2800" dirty="0" smtClean="0"/>
              <a:t>A goal in partitioning the system is to reduce the coupling in the system and improve the cohesion so as to improve its modifiability.</a:t>
            </a:r>
            <a:endParaRPr lang="en-US" sz="2800" dirty="0"/>
          </a:p>
        </p:txBody>
      </p:sp>
      <p:sp>
        <p:nvSpPr>
          <p:cNvPr id="6" name="TextBox 5"/>
          <p:cNvSpPr txBox="1"/>
          <p:nvPr/>
        </p:nvSpPr>
        <p:spPr>
          <a:xfrm>
            <a:off x="995361" y="4162425"/>
            <a:ext cx="10429875" cy="954107"/>
          </a:xfrm>
          <a:prstGeom prst="rect">
            <a:avLst/>
          </a:prstGeom>
          <a:noFill/>
        </p:spPr>
        <p:txBody>
          <a:bodyPr wrap="square" rtlCol="0">
            <a:spAutoFit/>
          </a:bodyPr>
          <a:lstStyle/>
          <a:p>
            <a:pPr algn="ctr"/>
            <a:r>
              <a:rPr lang="en-US" sz="2800" dirty="0" smtClean="0"/>
              <a:t>A clean architecture can be thought of as one one where the partitioning leads to low coupling and high cohesion.</a:t>
            </a:r>
            <a:endParaRPr lang="en-US" sz="2800" dirty="0"/>
          </a:p>
        </p:txBody>
      </p:sp>
      <p:sp>
        <p:nvSpPr>
          <p:cNvPr id="2" name="Slide Number Placeholder 1"/>
          <p:cNvSpPr>
            <a:spLocks noGrp="1"/>
          </p:cNvSpPr>
          <p:nvPr>
            <p:ph type="sldNum" sz="quarter" idx="12"/>
          </p:nvPr>
        </p:nvSpPr>
        <p:spPr/>
        <p:txBody>
          <a:bodyPr/>
          <a:lstStyle/>
          <a:p>
            <a:fld id="{AA792DF1-A555-43FA-AD2F-E7EC51E120F1}" type="slidenum">
              <a:rPr lang="en-GB" smtClean="0"/>
              <a:t>7</a:t>
            </a:fld>
            <a:endParaRPr lang="en-GB"/>
          </a:p>
        </p:txBody>
      </p:sp>
    </p:spTree>
    <p:extLst>
      <p:ext uri="{BB962C8B-B14F-4D97-AF65-F5344CB8AC3E}">
        <p14:creationId xmlns:p14="http://schemas.microsoft.com/office/powerpoint/2010/main" val="211874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F748FCB-0B93-4504-BCB7-DB3A4C22A8E5}"/>
              </a:ext>
            </a:extLst>
          </p:cNvPr>
          <p:cNvPicPr>
            <a:picLocks noChangeAspect="1"/>
          </p:cNvPicPr>
          <p:nvPr/>
        </p:nvPicPr>
        <p:blipFill>
          <a:blip r:embed="rId2"/>
          <a:stretch>
            <a:fillRect/>
          </a:stretch>
        </p:blipFill>
        <p:spPr>
          <a:xfrm>
            <a:off x="2905125" y="238125"/>
            <a:ext cx="6381750" cy="6381750"/>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70</a:t>
            </a:fld>
            <a:endParaRPr lang="en-GB"/>
          </a:p>
        </p:txBody>
      </p:sp>
    </p:spTree>
    <p:extLst>
      <p:ext uri="{BB962C8B-B14F-4D97-AF65-F5344CB8AC3E}">
        <p14:creationId xmlns:p14="http://schemas.microsoft.com/office/powerpoint/2010/main" val="3510288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886" y="593169"/>
            <a:ext cx="9358313" cy="830997"/>
          </a:xfrm>
          <a:prstGeom prst="rect">
            <a:avLst/>
          </a:prstGeom>
          <a:noFill/>
        </p:spPr>
        <p:txBody>
          <a:bodyPr wrap="square" rtlCol="0">
            <a:spAutoFit/>
          </a:bodyPr>
          <a:lstStyle/>
          <a:p>
            <a:pPr algn="ctr"/>
            <a:r>
              <a:rPr lang="en-US" sz="2400" dirty="0" smtClean="0"/>
              <a:t>Coupling is the property that one module is forced to change because another does</a:t>
            </a:r>
            <a:endParaRPr lang="en-US" sz="2400" dirty="0"/>
          </a:p>
        </p:txBody>
      </p:sp>
      <p:sp>
        <p:nvSpPr>
          <p:cNvPr id="5" name="TextBox 4"/>
          <p:cNvSpPr txBox="1"/>
          <p:nvPr/>
        </p:nvSpPr>
        <p:spPr>
          <a:xfrm>
            <a:off x="1528761" y="3379710"/>
            <a:ext cx="9358313" cy="1200329"/>
          </a:xfrm>
          <a:prstGeom prst="rect">
            <a:avLst/>
          </a:prstGeom>
          <a:noFill/>
        </p:spPr>
        <p:txBody>
          <a:bodyPr wrap="square" rtlCol="0">
            <a:spAutoFit/>
          </a:bodyPr>
          <a:lstStyle/>
          <a:p>
            <a:pPr algn="ctr"/>
            <a:r>
              <a:rPr lang="en-US" sz="2400" dirty="0" smtClean="0"/>
              <a:t>Two modules can be said to be loosely coupled if changes to the implementation details of one do not impact the implementation of the other.</a:t>
            </a:r>
            <a:endParaRPr lang="en-US" sz="2400" dirty="0"/>
          </a:p>
        </p:txBody>
      </p:sp>
      <p:sp>
        <p:nvSpPr>
          <p:cNvPr id="6" name="TextBox 5"/>
          <p:cNvSpPr txBox="1"/>
          <p:nvPr/>
        </p:nvSpPr>
        <p:spPr>
          <a:xfrm>
            <a:off x="1385885" y="1617108"/>
            <a:ext cx="9358313" cy="1569660"/>
          </a:xfrm>
          <a:prstGeom prst="rect">
            <a:avLst/>
          </a:prstGeom>
          <a:noFill/>
        </p:spPr>
        <p:txBody>
          <a:bodyPr wrap="square" rtlCol="0">
            <a:spAutoFit/>
          </a:bodyPr>
          <a:lstStyle/>
          <a:p>
            <a:pPr algn="ctr"/>
            <a:r>
              <a:rPr lang="en-US" sz="2400" dirty="0" smtClean="0"/>
              <a:t>There are various forms of coupling. We may have a direct code dependency in that a type in Module A depends on a type in module B, but we might also have knowledge in Module A that mirrors knowledge in Module B</a:t>
            </a:r>
            <a:endParaRPr lang="en-US" sz="2400" dirty="0"/>
          </a:p>
        </p:txBody>
      </p:sp>
      <p:sp>
        <p:nvSpPr>
          <p:cNvPr id="8" name="TextBox 7"/>
          <p:cNvSpPr txBox="1"/>
          <p:nvPr/>
        </p:nvSpPr>
        <p:spPr>
          <a:xfrm>
            <a:off x="1528760" y="4859662"/>
            <a:ext cx="9358313" cy="461665"/>
          </a:xfrm>
          <a:prstGeom prst="rect">
            <a:avLst/>
          </a:prstGeom>
          <a:noFill/>
        </p:spPr>
        <p:txBody>
          <a:bodyPr wrap="square" rtlCol="0">
            <a:spAutoFit/>
          </a:bodyPr>
          <a:lstStyle/>
          <a:p>
            <a:pPr algn="ctr"/>
            <a:r>
              <a:rPr lang="en-US" sz="2400" dirty="0" smtClean="0"/>
              <a:t>Loose coupling is desirable, because it reduces the cost of change</a:t>
            </a:r>
            <a:endParaRPr lang="en-US" sz="2400" dirty="0"/>
          </a:p>
        </p:txBody>
      </p:sp>
      <p:sp>
        <p:nvSpPr>
          <p:cNvPr id="9" name="TextBox 8"/>
          <p:cNvSpPr txBox="1"/>
          <p:nvPr/>
        </p:nvSpPr>
        <p:spPr>
          <a:xfrm>
            <a:off x="1528759" y="5600950"/>
            <a:ext cx="9358313" cy="461665"/>
          </a:xfrm>
          <a:prstGeom prst="rect">
            <a:avLst/>
          </a:prstGeom>
          <a:noFill/>
        </p:spPr>
        <p:txBody>
          <a:bodyPr wrap="square" rtlCol="0">
            <a:spAutoFit/>
          </a:bodyPr>
          <a:lstStyle/>
          <a:p>
            <a:pPr algn="ctr"/>
            <a:r>
              <a:rPr lang="en-US" sz="2400" dirty="0" smtClean="0"/>
              <a:t>The </a:t>
            </a:r>
            <a:r>
              <a:rPr lang="en-US" sz="2400" b="1" dirty="0" smtClean="0"/>
              <a:t>Duplicated Code</a:t>
            </a:r>
            <a:r>
              <a:rPr lang="en-US" sz="2400" dirty="0" smtClean="0"/>
              <a:t> smell is a common cause of coupling</a:t>
            </a:r>
            <a:endParaRPr lang="en-US" sz="2400" dirty="0"/>
          </a:p>
        </p:txBody>
      </p:sp>
      <p:sp>
        <p:nvSpPr>
          <p:cNvPr id="2" name="Slide Number Placeholder 1"/>
          <p:cNvSpPr>
            <a:spLocks noGrp="1"/>
          </p:cNvSpPr>
          <p:nvPr>
            <p:ph type="sldNum" sz="quarter" idx="12"/>
          </p:nvPr>
        </p:nvSpPr>
        <p:spPr/>
        <p:txBody>
          <a:bodyPr/>
          <a:lstStyle/>
          <a:p>
            <a:fld id="{AA792DF1-A555-43FA-AD2F-E7EC51E120F1}" type="slidenum">
              <a:rPr lang="en-GB" smtClean="0"/>
              <a:t>8</a:t>
            </a:fld>
            <a:endParaRPr lang="en-GB"/>
          </a:p>
        </p:txBody>
      </p:sp>
    </p:spTree>
    <p:extLst>
      <p:ext uri="{BB962C8B-B14F-4D97-AF65-F5344CB8AC3E}">
        <p14:creationId xmlns:p14="http://schemas.microsoft.com/office/powerpoint/2010/main" val="1023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4" y="1221193"/>
            <a:ext cx="9358313" cy="830997"/>
          </a:xfrm>
          <a:prstGeom prst="rect">
            <a:avLst/>
          </a:prstGeom>
          <a:noFill/>
        </p:spPr>
        <p:txBody>
          <a:bodyPr wrap="square" rtlCol="0">
            <a:spAutoFit/>
          </a:bodyPr>
          <a:lstStyle/>
          <a:p>
            <a:pPr algn="ctr"/>
            <a:r>
              <a:rPr lang="en-US" sz="2400" dirty="0" smtClean="0"/>
              <a:t>Cohesion is the property that a module </a:t>
            </a:r>
            <a:r>
              <a:rPr lang="en-US" sz="2400" smtClean="0"/>
              <a:t>is subject to the same forces of change</a:t>
            </a:r>
            <a:endParaRPr lang="en-US" sz="2400" dirty="0"/>
          </a:p>
        </p:txBody>
      </p:sp>
      <p:sp>
        <p:nvSpPr>
          <p:cNvPr id="3" name="TextBox 2"/>
          <p:cNvSpPr txBox="1"/>
          <p:nvPr/>
        </p:nvSpPr>
        <p:spPr>
          <a:xfrm>
            <a:off x="1385884" y="2680215"/>
            <a:ext cx="9358313" cy="1200329"/>
          </a:xfrm>
          <a:prstGeom prst="rect">
            <a:avLst/>
          </a:prstGeom>
          <a:noFill/>
        </p:spPr>
        <p:txBody>
          <a:bodyPr wrap="square" rtlCol="0">
            <a:spAutoFit/>
          </a:bodyPr>
          <a:lstStyle/>
          <a:p>
            <a:pPr algn="ctr"/>
            <a:r>
              <a:rPr lang="en-US" sz="2400" dirty="0" smtClean="0"/>
              <a:t>A module that has low-cohesion has many reasons to change. The impact of this change is that code that shares the same module must be checked because of changes that it did not care about.</a:t>
            </a:r>
            <a:endParaRPr lang="en-US" sz="2400" dirty="0"/>
          </a:p>
        </p:txBody>
      </p:sp>
      <p:sp>
        <p:nvSpPr>
          <p:cNvPr id="5" name="TextBox 4"/>
          <p:cNvSpPr txBox="1"/>
          <p:nvPr/>
        </p:nvSpPr>
        <p:spPr>
          <a:xfrm>
            <a:off x="1385883" y="4736543"/>
            <a:ext cx="9358313" cy="461665"/>
          </a:xfrm>
          <a:prstGeom prst="rect">
            <a:avLst/>
          </a:prstGeom>
          <a:noFill/>
        </p:spPr>
        <p:txBody>
          <a:bodyPr wrap="square" rtlCol="0">
            <a:spAutoFit/>
          </a:bodyPr>
          <a:lstStyle/>
          <a:p>
            <a:pPr algn="ctr"/>
            <a:r>
              <a:rPr lang="en-US" sz="2400" b="1" dirty="0" smtClean="0"/>
              <a:t>Divergent Change</a:t>
            </a:r>
            <a:r>
              <a:rPr lang="en-US" sz="2400" dirty="0" smtClean="0"/>
              <a:t> is a code smell from low cohesion</a:t>
            </a:r>
            <a:endParaRPr lang="en-US" sz="2400" dirty="0"/>
          </a:p>
        </p:txBody>
      </p:sp>
      <p:sp>
        <p:nvSpPr>
          <p:cNvPr id="4" name="Slide Number Placeholder 3"/>
          <p:cNvSpPr>
            <a:spLocks noGrp="1"/>
          </p:cNvSpPr>
          <p:nvPr>
            <p:ph type="sldNum" sz="quarter" idx="12"/>
          </p:nvPr>
        </p:nvSpPr>
        <p:spPr/>
        <p:txBody>
          <a:bodyPr/>
          <a:lstStyle/>
          <a:p>
            <a:fld id="{AA792DF1-A555-43FA-AD2F-E7EC51E120F1}" type="slidenum">
              <a:rPr lang="en-GB" smtClean="0"/>
              <a:t>9</a:t>
            </a:fld>
            <a:endParaRPr lang="en-GB"/>
          </a:p>
        </p:txBody>
      </p:sp>
    </p:spTree>
    <p:extLst>
      <p:ext uri="{BB962C8B-B14F-4D97-AF65-F5344CB8AC3E}">
        <p14:creationId xmlns:p14="http://schemas.microsoft.com/office/powerpoint/2010/main" val="4186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7672</TotalTime>
  <Words>6488</Words>
  <Application>Microsoft Macintosh PowerPoint</Application>
  <PresentationFormat>Widescreen</PresentationFormat>
  <Paragraphs>631</Paragraphs>
  <Slides>70</Slides>
  <Notes>34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Calibri</vt:lpstr>
      <vt:lpstr>Gill Sans MT</vt:lpstr>
      <vt:lpstr>Mangal</vt:lpstr>
      <vt:lpstr>Arial</vt:lpstr>
      <vt:lpstr>Parcel</vt:lpstr>
      <vt:lpstr>Clean Architecture</vt:lpstr>
      <vt:lpstr>Who are you?</vt:lpstr>
      <vt:lpstr>PowerPoint Presentation</vt:lpstr>
      <vt:lpstr>Agenda</vt:lpstr>
      <vt:lpstr>PowerPoint Presentation</vt:lpstr>
      <vt:lpstr>On Loose Coupling and High Cohesion</vt:lpstr>
      <vt:lpstr>PowerPoint Presentation</vt:lpstr>
      <vt:lpstr>PowerPoint Presentation</vt:lpstr>
      <vt:lpstr>PowerPoint Presentation</vt:lpstr>
      <vt:lpstr>On Layering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Ports and Adapters</vt:lpstr>
      <vt:lpstr>PowerPoint Presentation</vt:lpstr>
      <vt:lpstr>PowerPoint Presentation</vt:lpstr>
      <vt:lpstr>On Domains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The Use Case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Clean Architecture</vt:lpstr>
      <vt:lpstr>PowerPoint Presentation</vt:lpstr>
      <vt:lpstr>PowerPoint Presentation</vt:lpstr>
      <vt:lpstr>PowerPoint Presentation</vt:lpstr>
      <vt:lpstr>PowerPoint Presentation</vt:lpstr>
      <vt:lpstr>On Implementing</vt:lpstr>
      <vt:lpstr>PowerPoint Presentation</vt:lpstr>
      <vt:lpstr>Service Facade</vt:lpstr>
      <vt:lpstr>Interface Segregation Principle</vt:lpstr>
      <vt:lpstr>Single Responsibility Principle</vt:lpstr>
      <vt:lpstr>PowerPoint Presentation</vt:lpstr>
      <vt:lpstr>Command Design Pattern </vt:lpstr>
      <vt:lpstr>PowerPoint Presentation</vt:lpstr>
      <vt:lpstr>Implementing a Command</vt:lpstr>
      <vt:lpstr>PowerPoint Presentation</vt:lpstr>
      <vt:lpstr>PowerPoint Presentation</vt:lpstr>
      <vt:lpstr>Command Query Separation</vt:lpstr>
      <vt:lpstr>Command Dispatcher</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Nginx for .NET Developers</dc:title>
  <dc:creator>Ian Cooper</dc:creator>
  <cp:lastModifiedBy>Ian Cooper</cp:lastModifiedBy>
  <cp:revision>207</cp:revision>
  <dcterms:created xsi:type="dcterms:W3CDTF">2018-01-02T15:25:33Z</dcterms:created>
  <dcterms:modified xsi:type="dcterms:W3CDTF">2018-11-15T10:54:37Z</dcterms:modified>
</cp:coreProperties>
</file>